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9" r:id="rId2"/>
  </p:sldMasterIdLst>
  <p:notesMasterIdLst>
    <p:notesMasterId r:id="rId40"/>
  </p:notesMasterIdLst>
  <p:handoutMasterIdLst>
    <p:handoutMasterId r:id="rId41"/>
  </p:handoutMasterIdLst>
  <p:sldIdLst>
    <p:sldId id="261" r:id="rId3"/>
    <p:sldId id="257" r:id="rId4"/>
    <p:sldId id="267" r:id="rId5"/>
    <p:sldId id="268" r:id="rId6"/>
    <p:sldId id="269" r:id="rId7"/>
    <p:sldId id="270" r:id="rId8"/>
    <p:sldId id="271" r:id="rId9"/>
    <p:sldId id="272" r:id="rId10"/>
    <p:sldId id="274" r:id="rId11"/>
    <p:sldId id="275" r:id="rId12"/>
    <p:sldId id="276" r:id="rId13"/>
    <p:sldId id="277" r:id="rId14"/>
    <p:sldId id="281" r:id="rId15"/>
    <p:sldId id="282" r:id="rId16"/>
    <p:sldId id="283" r:id="rId17"/>
    <p:sldId id="284" r:id="rId18"/>
    <p:sldId id="285" r:id="rId19"/>
    <p:sldId id="287" r:id="rId20"/>
    <p:sldId id="288" r:id="rId21"/>
    <p:sldId id="289" r:id="rId22"/>
    <p:sldId id="290" r:id="rId23"/>
    <p:sldId id="291" r:id="rId24"/>
    <p:sldId id="292" r:id="rId25"/>
    <p:sldId id="293" r:id="rId26"/>
    <p:sldId id="311" r:id="rId27"/>
    <p:sldId id="312" r:id="rId28"/>
    <p:sldId id="313" r:id="rId29"/>
    <p:sldId id="314" r:id="rId30"/>
    <p:sldId id="315" r:id="rId31"/>
    <p:sldId id="316" r:id="rId32"/>
    <p:sldId id="317" r:id="rId33"/>
    <p:sldId id="296" r:id="rId34"/>
    <p:sldId id="297" r:id="rId35"/>
    <p:sldId id="298" r:id="rId36"/>
    <p:sldId id="302" r:id="rId37"/>
    <p:sldId id="310" r:id="rId38"/>
    <p:sldId id="262" r:id="rId39"/>
  </p:sldIdLst>
  <p:sldSz cx="9144000" cy="6858000" type="screen4x3"/>
  <p:notesSz cx="6669088"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4CFD4"/>
    <a:srgbClr val="AFDCDF"/>
    <a:srgbClr val="7CC4CA"/>
    <a:srgbClr val="CDE9EB"/>
    <a:srgbClr val="FFFFE1"/>
    <a:srgbClr val="FFFF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660" autoAdjust="0"/>
  </p:normalViewPr>
  <p:slideViewPr>
    <p:cSldViewPr>
      <p:cViewPr varScale="1">
        <p:scale>
          <a:sx n="81" d="100"/>
          <a:sy n="81" d="100"/>
        </p:scale>
        <p:origin x="19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08"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ltLang="es-ES"/>
          </a:p>
        </p:txBody>
      </p:sp>
      <p:sp>
        <p:nvSpPr>
          <p:cNvPr id="142339" name="Rectangle 3"/>
          <p:cNvSpPr>
            <a:spLocks noGrp="1" noChangeArrowheads="1"/>
          </p:cNvSpPr>
          <p:nvPr>
            <p:ph type="dt" sz="quarter"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ltLang="es-ES"/>
          </a:p>
        </p:txBody>
      </p:sp>
      <p:sp>
        <p:nvSpPr>
          <p:cNvPr id="142340" name="Rectangle 4"/>
          <p:cNvSpPr>
            <a:spLocks noGrp="1" noChangeArrowheads="1"/>
          </p:cNvSpPr>
          <p:nvPr>
            <p:ph type="ftr" sz="quarter" idx="2"/>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ltLang="es-ES"/>
          </a:p>
        </p:txBody>
      </p:sp>
      <p:sp>
        <p:nvSpPr>
          <p:cNvPr id="142341" name="Rectangle 5"/>
          <p:cNvSpPr>
            <a:spLocks noGrp="1" noChangeArrowheads="1"/>
          </p:cNvSpPr>
          <p:nvPr>
            <p:ph type="sldNum" sz="quarter" idx="3"/>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EFC8EC-4081-485E-9F71-98A6E54E7DAA}" type="slidenum">
              <a:rPr lang="es-ES" altLang="es-ES"/>
              <a:pPr>
                <a:defRPr/>
              </a:pPr>
              <a:t>‹Nº›</a:t>
            </a:fld>
            <a:endParaRPr lang="es-ES" altLang="es-ES"/>
          </a:p>
        </p:txBody>
      </p:sp>
    </p:spTree>
    <p:extLst>
      <p:ext uri="{BB962C8B-B14F-4D97-AF65-F5344CB8AC3E}">
        <p14:creationId xmlns:p14="http://schemas.microsoft.com/office/powerpoint/2010/main" val="26923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ltLang="es-ES"/>
          </a:p>
        </p:txBody>
      </p:sp>
      <p:sp>
        <p:nvSpPr>
          <p:cNvPr id="5123" name="Rectangle 3"/>
          <p:cNvSpPr>
            <a:spLocks noGrp="1" noChangeArrowheads="1"/>
          </p:cNvSpPr>
          <p:nvPr>
            <p:ph type="dt"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ltLang="es-ES"/>
          </a:p>
        </p:txBody>
      </p:sp>
      <p:sp>
        <p:nvSpPr>
          <p:cNvPr id="717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66909" y="4715153"/>
            <a:ext cx="533527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noProof="0" smtClean="0"/>
              <a:t>Haga clic para modificar el estilo de texto del patrón</a:t>
            </a:r>
          </a:p>
          <a:p>
            <a:pPr lvl="1"/>
            <a:r>
              <a:rPr lang="es-ES" altLang="es-ES" noProof="0" smtClean="0"/>
              <a:t>Segundo nivel</a:t>
            </a:r>
          </a:p>
          <a:p>
            <a:pPr lvl="2"/>
            <a:r>
              <a:rPr lang="es-ES" altLang="es-ES" noProof="0" smtClean="0"/>
              <a:t>Tercer nivel</a:t>
            </a:r>
          </a:p>
          <a:p>
            <a:pPr lvl="3"/>
            <a:r>
              <a:rPr lang="es-ES" altLang="es-ES" noProof="0" smtClean="0"/>
              <a:t>Cuarto nivel</a:t>
            </a:r>
          </a:p>
          <a:p>
            <a:pPr lvl="4"/>
            <a:r>
              <a:rPr lang="es-ES" altLang="es-ES" noProof="0" smtClean="0"/>
              <a:t>Quinto nivel</a:t>
            </a:r>
          </a:p>
        </p:txBody>
      </p:sp>
      <p:sp>
        <p:nvSpPr>
          <p:cNvPr id="5126" name="Rectangle 6"/>
          <p:cNvSpPr>
            <a:spLocks noGrp="1" noChangeArrowheads="1"/>
          </p:cNvSpPr>
          <p:nvPr>
            <p:ph type="ftr" sz="quarter" idx="4"/>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ltLang="es-ES"/>
          </a:p>
        </p:txBody>
      </p:sp>
      <p:sp>
        <p:nvSpPr>
          <p:cNvPr id="5127" name="Rectangle 7"/>
          <p:cNvSpPr>
            <a:spLocks noGrp="1" noChangeArrowheads="1"/>
          </p:cNvSpPr>
          <p:nvPr>
            <p:ph type="sldNum" sz="quarter" idx="5"/>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75BD847-2D25-4E92-B77F-DA399211A74C}" type="slidenum">
              <a:rPr lang="es-ES" altLang="es-ES"/>
              <a:pPr>
                <a:defRPr/>
              </a:pPr>
              <a:t>‹Nº›</a:t>
            </a:fld>
            <a:endParaRPr lang="es-ES" altLang="es-ES"/>
          </a:p>
        </p:txBody>
      </p:sp>
    </p:spTree>
    <p:extLst>
      <p:ext uri="{BB962C8B-B14F-4D97-AF65-F5344CB8AC3E}">
        <p14:creationId xmlns:p14="http://schemas.microsoft.com/office/powerpoint/2010/main" val="273685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Título 7"/>
          <p:cNvSpPr>
            <a:spLocks noGrp="1"/>
          </p:cNvSpPr>
          <p:nvPr>
            <p:ph type="ctrTitle" hasCustomPrompt="1"/>
          </p:nvPr>
        </p:nvSpPr>
        <p:spPr>
          <a:xfrm>
            <a:off x="683568" y="1844824"/>
            <a:ext cx="7848872" cy="1152128"/>
          </a:xfrm>
        </p:spPr>
        <p:txBody>
          <a:bodyPr anchor="ctr" anchorCtr="0"/>
          <a:lstStyle>
            <a:lvl1pPr algn="ctr">
              <a:defRPr sz="4400">
                <a:latin typeface="+mj-lt"/>
              </a:defRPr>
            </a:lvl1pPr>
          </a:lstStyle>
          <a:p>
            <a:r>
              <a:rPr lang="es-ES" dirty="0" smtClean="0"/>
              <a:t>Título</a:t>
            </a:r>
            <a:endParaRPr lang="es-ES" dirty="0"/>
          </a:p>
        </p:txBody>
      </p:sp>
      <p:grpSp>
        <p:nvGrpSpPr>
          <p:cNvPr id="2" name="Group 11"/>
          <p:cNvGrpSpPr>
            <a:grpSpLocks/>
          </p:cNvGrpSpPr>
          <p:nvPr/>
        </p:nvGrpSpPr>
        <p:grpSpPr bwMode="auto">
          <a:xfrm>
            <a:off x="4284663" y="5397500"/>
            <a:ext cx="4751387" cy="1127125"/>
            <a:chOff x="2699" y="3385"/>
            <a:chExt cx="2993" cy="710"/>
          </a:xfrm>
        </p:grpSpPr>
        <p:sp>
          <p:nvSpPr>
            <p:cNvPr id="3" name="Text Box 12"/>
            <p:cNvSpPr txBox="1">
              <a:spLocks noChangeArrowheads="1"/>
            </p:cNvSpPr>
            <p:nvPr userDrawn="1"/>
          </p:nvSpPr>
          <p:spPr bwMode="auto">
            <a:xfrm>
              <a:off x="2699" y="3385"/>
              <a:ext cx="2990"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s-ES" altLang="es-ES" sz="4400" b="1" smtClean="0">
                  <a:solidFill>
                    <a:schemeClr val="bg1"/>
                  </a:solidFill>
                  <a:latin typeface="Bradley Hand ITC" pitchFamily="66" charset="0"/>
                </a:rPr>
                <a:t>FEGA</a:t>
              </a:r>
            </a:p>
            <a:p>
              <a:pPr algn="r" eaLnBrk="1" hangingPunct="1">
                <a:defRPr/>
              </a:pPr>
              <a:r>
                <a:rPr lang="es-ES" altLang="es-ES" sz="2400" b="1" smtClean="0">
                  <a:solidFill>
                    <a:schemeClr val="bg1"/>
                  </a:solidFill>
                  <a:latin typeface="Bradley Hand ITC" pitchFamily="66" charset="0"/>
                </a:rPr>
                <a:t>Fondo Español de Garantía Agraria</a:t>
              </a:r>
            </a:p>
          </p:txBody>
        </p:sp>
        <p:sp>
          <p:nvSpPr>
            <p:cNvPr id="4" name="Line 13"/>
            <p:cNvSpPr>
              <a:spLocks noChangeShapeType="1"/>
            </p:cNvSpPr>
            <p:nvPr userDrawn="1"/>
          </p:nvSpPr>
          <p:spPr bwMode="auto">
            <a:xfrm>
              <a:off x="2744" y="4065"/>
              <a:ext cx="2948" cy="0"/>
            </a:xfrm>
            <a:prstGeom prst="line">
              <a:avLst/>
            </a:prstGeom>
            <a:noFill/>
            <a:ln w="508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5" name="Picture 15" descr="pest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3713" y="620713"/>
            <a:ext cx="55784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ítulo 2"/>
          <p:cNvSpPr>
            <a:spLocks noGrp="1"/>
          </p:cNvSpPr>
          <p:nvPr>
            <p:ph type="subTitle" idx="1" hasCustomPrompt="1"/>
          </p:nvPr>
        </p:nvSpPr>
        <p:spPr>
          <a:xfrm>
            <a:off x="683568" y="2997374"/>
            <a:ext cx="7848872" cy="6476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Subtítulo</a:t>
            </a:r>
            <a:endParaRPr lang="es-ES" dirty="0"/>
          </a:p>
        </p:txBody>
      </p:sp>
    </p:spTree>
    <p:extLst>
      <p:ext uri="{BB962C8B-B14F-4D97-AF65-F5344CB8AC3E}">
        <p14:creationId xmlns:p14="http://schemas.microsoft.com/office/powerpoint/2010/main" val="309209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
          <p:cNvSpPr>
            <a:spLocks noGrp="1" noChangeArrowheads="1"/>
          </p:cNvSpPr>
          <p:nvPr>
            <p:ph type="dt" sz="half" idx="10"/>
          </p:nvPr>
        </p:nvSpPr>
        <p:spPr>
          <a:ln/>
        </p:spPr>
        <p:txBody>
          <a:bodyPr/>
          <a:lstStyle>
            <a:lvl1pPr>
              <a:defRPr/>
            </a:lvl1pPr>
          </a:lstStyle>
          <a:p>
            <a:pPr>
              <a:defRPr/>
            </a:pPr>
            <a:fld id="{589889E1-9608-4EC4-BAC4-17C328FB9BCB}" type="datetime2">
              <a:rPr lang="es-ES" altLang="es-ES"/>
              <a:pPr>
                <a:defRPr/>
              </a:pPr>
              <a:t>lunes, 23 de enero de 2017</a:t>
            </a:fld>
            <a:endParaRPr lang="es-ES" altLang="es-ES"/>
          </a:p>
        </p:txBody>
      </p:sp>
    </p:spTree>
    <p:extLst>
      <p:ext uri="{BB962C8B-B14F-4D97-AF65-F5344CB8AC3E}">
        <p14:creationId xmlns:p14="http://schemas.microsoft.com/office/powerpoint/2010/main" val="19081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620688"/>
            <a:ext cx="2057400" cy="550547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620688"/>
            <a:ext cx="6019800" cy="5505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
          <p:cNvSpPr>
            <a:spLocks noGrp="1" noChangeArrowheads="1"/>
          </p:cNvSpPr>
          <p:nvPr>
            <p:ph type="dt" sz="half" idx="10"/>
          </p:nvPr>
        </p:nvSpPr>
        <p:spPr>
          <a:ln/>
        </p:spPr>
        <p:txBody>
          <a:bodyPr/>
          <a:lstStyle>
            <a:lvl1pPr>
              <a:defRPr/>
            </a:lvl1pPr>
          </a:lstStyle>
          <a:p>
            <a:pPr>
              <a:defRPr/>
            </a:pPr>
            <a:fld id="{B83F4E37-58C5-4AC3-93CA-88EE581BD02C}" type="datetime2">
              <a:rPr lang="es-ES" altLang="es-ES"/>
              <a:pPr>
                <a:defRPr/>
              </a:pPr>
              <a:t>lunes, 23 de enero de 2017</a:t>
            </a:fld>
            <a:endParaRPr lang="es-ES" altLang="es-ES"/>
          </a:p>
        </p:txBody>
      </p:sp>
    </p:spTree>
    <p:extLst>
      <p:ext uri="{BB962C8B-B14F-4D97-AF65-F5344CB8AC3E}">
        <p14:creationId xmlns:p14="http://schemas.microsoft.com/office/powerpoint/2010/main" val="242500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4284663" y="5397500"/>
            <a:ext cx="4751387" cy="1127125"/>
            <a:chOff x="2699" y="3385"/>
            <a:chExt cx="2993" cy="710"/>
          </a:xfrm>
        </p:grpSpPr>
        <p:sp>
          <p:nvSpPr>
            <p:cNvPr id="3" name="Text Box 12"/>
            <p:cNvSpPr txBox="1">
              <a:spLocks noChangeArrowheads="1"/>
            </p:cNvSpPr>
            <p:nvPr userDrawn="1"/>
          </p:nvSpPr>
          <p:spPr bwMode="auto">
            <a:xfrm>
              <a:off x="2699" y="3385"/>
              <a:ext cx="2990"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s-ES" altLang="es-ES" sz="4400" b="1" smtClean="0">
                  <a:solidFill>
                    <a:schemeClr val="bg1"/>
                  </a:solidFill>
                  <a:latin typeface="Bradley Hand ITC" pitchFamily="66" charset="0"/>
                </a:rPr>
                <a:t>FEGA</a:t>
              </a:r>
            </a:p>
            <a:p>
              <a:pPr algn="r" eaLnBrk="1" hangingPunct="1">
                <a:defRPr/>
              </a:pPr>
              <a:r>
                <a:rPr lang="es-ES" altLang="es-ES" sz="2400" b="1" smtClean="0">
                  <a:solidFill>
                    <a:schemeClr val="bg1"/>
                  </a:solidFill>
                  <a:latin typeface="Bradley Hand ITC" pitchFamily="66" charset="0"/>
                </a:rPr>
                <a:t>Fondo Español de Garantía Agraria</a:t>
              </a:r>
            </a:p>
          </p:txBody>
        </p:sp>
        <p:sp>
          <p:nvSpPr>
            <p:cNvPr id="4" name="Line 13"/>
            <p:cNvSpPr>
              <a:spLocks noChangeShapeType="1"/>
            </p:cNvSpPr>
            <p:nvPr userDrawn="1"/>
          </p:nvSpPr>
          <p:spPr bwMode="auto">
            <a:xfrm>
              <a:off x="2744" y="4065"/>
              <a:ext cx="2948" cy="0"/>
            </a:xfrm>
            <a:prstGeom prst="line">
              <a:avLst/>
            </a:prstGeom>
            <a:noFill/>
            <a:ln w="508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5" name="Picture 15" descr="pest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1720" y="1988840"/>
            <a:ext cx="55784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47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4284663" y="5397500"/>
            <a:ext cx="4751387" cy="1127125"/>
            <a:chOff x="2699" y="3385"/>
            <a:chExt cx="2993" cy="710"/>
          </a:xfrm>
        </p:grpSpPr>
        <p:sp>
          <p:nvSpPr>
            <p:cNvPr id="3" name="Text Box 12"/>
            <p:cNvSpPr txBox="1">
              <a:spLocks noChangeArrowheads="1"/>
            </p:cNvSpPr>
            <p:nvPr userDrawn="1"/>
          </p:nvSpPr>
          <p:spPr bwMode="auto">
            <a:xfrm>
              <a:off x="2699" y="3385"/>
              <a:ext cx="2990"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s-ES" altLang="es-ES" sz="4400" b="1" smtClean="0">
                  <a:solidFill>
                    <a:schemeClr val="bg1"/>
                  </a:solidFill>
                  <a:latin typeface="Bradley Hand ITC" pitchFamily="66" charset="0"/>
                </a:rPr>
                <a:t>FEGA</a:t>
              </a:r>
            </a:p>
            <a:p>
              <a:pPr algn="r" eaLnBrk="1" hangingPunct="1">
                <a:defRPr/>
              </a:pPr>
              <a:r>
                <a:rPr lang="es-ES" altLang="es-ES" sz="2400" b="1" smtClean="0">
                  <a:solidFill>
                    <a:schemeClr val="bg1"/>
                  </a:solidFill>
                  <a:latin typeface="Bradley Hand ITC" pitchFamily="66" charset="0"/>
                </a:rPr>
                <a:t>Fondo Español de Garantía Agraria</a:t>
              </a:r>
            </a:p>
          </p:txBody>
        </p:sp>
        <p:sp>
          <p:nvSpPr>
            <p:cNvPr id="4" name="Line 13"/>
            <p:cNvSpPr>
              <a:spLocks noChangeShapeType="1"/>
            </p:cNvSpPr>
            <p:nvPr userDrawn="1"/>
          </p:nvSpPr>
          <p:spPr bwMode="auto">
            <a:xfrm>
              <a:off x="2744" y="4065"/>
              <a:ext cx="2948" cy="0"/>
            </a:xfrm>
            <a:prstGeom prst="line">
              <a:avLst/>
            </a:prstGeom>
            <a:noFill/>
            <a:ln w="508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5" name="Picture 15" descr="pest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3713" y="620713"/>
            <a:ext cx="55784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7"/>
          <p:cNvSpPr>
            <a:spLocks noGrp="1"/>
          </p:cNvSpPr>
          <p:nvPr>
            <p:ph type="ctrTitle" hasCustomPrompt="1"/>
          </p:nvPr>
        </p:nvSpPr>
        <p:spPr>
          <a:xfrm>
            <a:off x="827584" y="2156098"/>
            <a:ext cx="7848872" cy="1368152"/>
          </a:xfrm>
        </p:spPr>
        <p:txBody>
          <a:bodyPr anchor="ctr" anchorCtr="0"/>
          <a:lstStyle>
            <a:lvl1pPr algn="ctr">
              <a:defRPr sz="4400"/>
            </a:lvl1pPr>
          </a:lstStyle>
          <a:p>
            <a:r>
              <a:rPr lang="es-ES" dirty="0" smtClean="0"/>
              <a:t>Título</a:t>
            </a:r>
            <a:endParaRPr lang="es-ES" dirty="0"/>
          </a:p>
        </p:txBody>
      </p:sp>
      <p:sp>
        <p:nvSpPr>
          <p:cNvPr id="9" name="Título 7"/>
          <p:cNvSpPr txBox="1">
            <a:spLocks/>
          </p:cNvSpPr>
          <p:nvPr userDrawn="1"/>
        </p:nvSpPr>
        <p:spPr bwMode="auto">
          <a:xfrm>
            <a:off x="827584" y="3551103"/>
            <a:ext cx="7848872" cy="64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anose="020B0604030504040204" pitchFamily="34" charset="0"/>
              </a:defRPr>
            </a:lvl2pPr>
            <a:lvl3pPr algn="ctr" rtl="0" eaLnBrk="0" fontAlgn="base" hangingPunct="0">
              <a:spcBef>
                <a:spcPct val="0"/>
              </a:spcBef>
              <a:spcAft>
                <a:spcPct val="0"/>
              </a:spcAft>
              <a:defRPr sz="4000" b="1">
                <a:solidFill>
                  <a:schemeClr val="tx2"/>
                </a:solidFill>
                <a:latin typeface="Verdana" panose="020B0604030504040204" pitchFamily="34" charset="0"/>
              </a:defRPr>
            </a:lvl3pPr>
            <a:lvl4pPr algn="ctr" rtl="0" eaLnBrk="0" fontAlgn="base" hangingPunct="0">
              <a:spcBef>
                <a:spcPct val="0"/>
              </a:spcBef>
              <a:spcAft>
                <a:spcPct val="0"/>
              </a:spcAft>
              <a:defRPr sz="4000" b="1">
                <a:solidFill>
                  <a:schemeClr val="tx2"/>
                </a:solidFill>
                <a:latin typeface="Verdana" panose="020B0604030504040204" pitchFamily="34" charset="0"/>
              </a:defRPr>
            </a:lvl4pPr>
            <a:lvl5pPr algn="ctr" rtl="0" eaLnBrk="0" fontAlgn="base" hangingPunct="0">
              <a:spcBef>
                <a:spcPct val="0"/>
              </a:spcBef>
              <a:spcAft>
                <a:spcPct val="0"/>
              </a:spcAft>
              <a:defRPr sz="4000" b="1">
                <a:solidFill>
                  <a:schemeClr val="tx2"/>
                </a:solidFill>
                <a:latin typeface="Verdana" panose="020B0604030504040204" pitchFamily="34" charset="0"/>
              </a:defRPr>
            </a:lvl5pPr>
            <a:lvl6pPr marL="457200" algn="ctr" rtl="0" fontAlgn="base">
              <a:spcBef>
                <a:spcPct val="0"/>
              </a:spcBef>
              <a:spcAft>
                <a:spcPct val="0"/>
              </a:spcAft>
              <a:defRPr sz="4000" b="1">
                <a:solidFill>
                  <a:schemeClr val="tx2"/>
                </a:solidFill>
                <a:latin typeface="Verdana" panose="020B0604030504040204" pitchFamily="34" charset="0"/>
              </a:defRPr>
            </a:lvl6pPr>
            <a:lvl7pPr marL="914400" algn="ctr" rtl="0" fontAlgn="base">
              <a:spcBef>
                <a:spcPct val="0"/>
              </a:spcBef>
              <a:spcAft>
                <a:spcPct val="0"/>
              </a:spcAft>
              <a:defRPr sz="4000" b="1">
                <a:solidFill>
                  <a:schemeClr val="tx2"/>
                </a:solidFill>
                <a:latin typeface="Verdana" panose="020B0604030504040204" pitchFamily="34" charset="0"/>
              </a:defRPr>
            </a:lvl7pPr>
            <a:lvl8pPr marL="1371600" algn="ctr" rtl="0" fontAlgn="base">
              <a:spcBef>
                <a:spcPct val="0"/>
              </a:spcBef>
              <a:spcAft>
                <a:spcPct val="0"/>
              </a:spcAft>
              <a:defRPr sz="4000" b="1">
                <a:solidFill>
                  <a:schemeClr val="tx2"/>
                </a:solidFill>
                <a:latin typeface="Verdana" panose="020B0604030504040204" pitchFamily="34" charset="0"/>
              </a:defRPr>
            </a:lvl8pPr>
            <a:lvl9pPr marL="1828800" algn="ctr" rtl="0" fontAlgn="base">
              <a:spcBef>
                <a:spcPct val="0"/>
              </a:spcBef>
              <a:spcAft>
                <a:spcPct val="0"/>
              </a:spcAft>
              <a:defRPr sz="4000" b="1">
                <a:solidFill>
                  <a:schemeClr val="tx2"/>
                </a:solidFill>
                <a:latin typeface="Verdana" panose="020B0604030504040204" pitchFamily="34" charset="0"/>
              </a:defRPr>
            </a:lvl9pPr>
          </a:lstStyle>
          <a:p>
            <a:r>
              <a:rPr lang="es-ES" sz="2000" dirty="0" smtClean="0">
                <a:solidFill>
                  <a:schemeClr val="accent4"/>
                </a:solidFill>
              </a:rPr>
              <a:t>Subtítulo</a:t>
            </a:r>
            <a:endParaRPr lang="es-ES" sz="2000" dirty="0">
              <a:solidFill>
                <a:schemeClr val="accent4"/>
              </a:solidFill>
            </a:endParaRPr>
          </a:p>
        </p:txBody>
      </p:sp>
    </p:spTree>
    <p:extLst>
      <p:ext uri="{BB962C8B-B14F-4D97-AF65-F5344CB8AC3E}">
        <p14:creationId xmlns:p14="http://schemas.microsoft.com/office/powerpoint/2010/main" val="114569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
          <p:cNvSpPr>
            <a:spLocks noGrp="1" noChangeArrowheads="1"/>
          </p:cNvSpPr>
          <p:nvPr>
            <p:ph type="dt" sz="half" idx="10"/>
          </p:nvPr>
        </p:nvSpPr>
        <p:spPr>
          <a:ln/>
        </p:spPr>
        <p:txBody>
          <a:bodyPr/>
          <a:lstStyle>
            <a:lvl1pPr>
              <a:defRPr/>
            </a:lvl1pPr>
          </a:lstStyle>
          <a:p>
            <a:pPr>
              <a:defRPr/>
            </a:pPr>
            <a:fld id="{1270D263-8F07-495D-B759-F3B79EF90E85}" type="datetime2">
              <a:rPr lang="es-ES" altLang="es-ES"/>
              <a:pPr>
                <a:defRPr/>
              </a:pPr>
              <a:t>lunes, 23 de enero de 2017</a:t>
            </a:fld>
            <a:endParaRPr lang="es-ES" altLang="es-ES"/>
          </a:p>
        </p:txBody>
      </p:sp>
    </p:spTree>
    <p:extLst>
      <p:ext uri="{BB962C8B-B14F-4D97-AF65-F5344CB8AC3E}">
        <p14:creationId xmlns:p14="http://schemas.microsoft.com/office/powerpoint/2010/main" val="400499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28"/>
          <p:cNvSpPr>
            <a:spLocks noGrp="1" noChangeArrowheads="1"/>
          </p:cNvSpPr>
          <p:nvPr>
            <p:ph type="dt" sz="half" idx="10"/>
          </p:nvPr>
        </p:nvSpPr>
        <p:spPr>
          <a:ln/>
        </p:spPr>
        <p:txBody>
          <a:bodyPr/>
          <a:lstStyle>
            <a:lvl1pPr>
              <a:defRPr/>
            </a:lvl1pPr>
          </a:lstStyle>
          <a:p>
            <a:pPr>
              <a:defRPr/>
            </a:pPr>
            <a:fld id="{AF9A43E0-F90D-4A8A-98D5-FDA2F30FA51A}" type="datetime2">
              <a:rPr lang="es-ES" altLang="es-ES"/>
              <a:pPr>
                <a:defRPr/>
              </a:pPr>
              <a:t>lunes, 23 de enero de 2017</a:t>
            </a:fld>
            <a:endParaRPr lang="es-ES" altLang="es-ES"/>
          </a:p>
        </p:txBody>
      </p:sp>
    </p:spTree>
    <p:extLst>
      <p:ext uri="{BB962C8B-B14F-4D97-AF65-F5344CB8AC3E}">
        <p14:creationId xmlns:p14="http://schemas.microsoft.com/office/powerpoint/2010/main" val="306238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
          <p:cNvSpPr>
            <a:spLocks noGrp="1" noChangeArrowheads="1"/>
          </p:cNvSpPr>
          <p:nvPr>
            <p:ph type="dt" sz="half" idx="10"/>
          </p:nvPr>
        </p:nvSpPr>
        <p:spPr>
          <a:ln/>
        </p:spPr>
        <p:txBody>
          <a:bodyPr/>
          <a:lstStyle>
            <a:lvl1pPr>
              <a:defRPr/>
            </a:lvl1pPr>
          </a:lstStyle>
          <a:p>
            <a:pPr>
              <a:defRPr/>
            </a:pPr>
            <a:fld id="{D8781CFB-192D-4595-959D-80ECADE64851}" type="datetime2">
              <a:rPr lang="es-ES" altLang="es-ES"/>
              <a:pPr>
                <a:defRPr/>
              </a:pPr>
              <a:t>lunes, 23 de enero de 2017</a:t>
            </a:fld>
            <a:endParaRPr lang="es-ES" altLang="es-ES"/>
          </a:p>
        </p:txBody>
      </p:sp>
    </p:spTree>
    <p:extLst>
      <p:ext uri="{BB962C8B-B14F-4D97-AF65-F5344CB8AC3E}">
        <p14:creationId xmlns:p14="http://schemas.microsoft.com/office/powerpoint/2010/main" val="136678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
          <p:cNvSpPr>
            <a:spLocks noGrp="1" noChangeArrowheads="1"/>
          </p:cNvSpPr>
          <p:nvPr>
            <p:ph type="dt" sz="half" idx="10"/>
          </p:nvPr>
        </p:nvSpPr>
        <p:spPr>
          <a:ln/>
        </p:spPr>
        <p:txBody>
          <a:bodyPr/>
          <a:lstStyle>
            <a:lvl1pPr>
              <a:defRPr/>
            </a:lvl1pPr>
          </a:lstStyle>
          <a:p>
            <a:pPr>
              <a:defRPr/>
            </a:pPr>
            <a:fld id="{9124B960-0D46-42E2-974B-19450B78A126}" type="datetime2">
              <a:rPr lang="es-ES" altLang="es-ES"/>
              <a:pPr>
                <a:defRPr/>
              </a:pPr>
              <a:t>lunes, 23 de enero de 2017</a:t>
            </a:fld>
            <a:endParaRPr lang="es-ES" altLang="es-ES"/>
          </a:p>
        </p:txBody>
      </p:sp>
    </p:spTree>
    <p:extLst>
      <p:ext uri="{BB962C8B-B14F-4D97-AF65-F5344CB8AC3E}">
        <p14:creationId xmlns:p14="http://schemas.microsoft.com/office/powerpoint/2010/main" val="351541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28"/>
          <p:cNvSpPr>
            <a:spLocks noGrp="1" noChangeArrowheads="1"/>
          </p:cNvSpPr>
          <p:nvPr>
            <p:ph type="dt" sz="half" idx="10"/>
          </p:nvPr>
        </p:nvSpPr>
        <p:spPr>
          <a:ln/>
        </p:spPr>
        <p:txBody>
          <a:bodyPr/>
          <a:lstStyle>
            <a:lvl1pPr>
              <a:defRPr/>
            </a:lvl1pPr>
          </a:lstStyle>
          <a:p>
            <a:pPr>
              <a:defRPr/>
            </a:pPr>
            <a:fld id="{693FAED0-0EFE-43A1-8E79-9A77F8D2DB12}" type="datetime2">
              <a:rPr lang="es-ES" altLang="es-ES"/>
              <a:pPr>
                <a:defRPr/>
              </a:pPr>
              <a:t>lunes, 23 de enero de 2017</a:t>
            </a:fld>
            <a:endParaRPr lang="es-ES" altLang="es-ES"/>
          </a:p>
        </p:txBody>
      </p:sp>
    </p:spTree>
    <p:extLst>
      <p:ext uri="{BB962C8B-B14F-4D97-AF65-F5344CB8AC3E}">
        <p14:creationId xmlns:p14="http://schemas.microsoft.com/office/powerpoint/2010/main" val="67894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fld id="{C58468BC-42B5-4ECA-ABB6-57E26B188DDA}" type="datetime2">
              <a:rPr lang="es-ES" altLang="es-ES"/>
              <a:pPr>
                <a:defRPr/>
              </a:pPr>
              <a:t>lunes, 23 de enero de 2017</a:t>
            </a:fld>
            <a:endParaRPr lang="es-ES" altLang="es-ES"/>
          </a:p>
        </p:txBody>
      </p:sp>
    </p:spTree>
    <p:extLst>
      <p:ext uri="{BB962C8B-B14F-4D97-AF65-F5344CB8AC3E}">
        <p14:creationId xmlns:p14="http://schemas.microsoft.com/office/powerpoint/2010/main" val="222705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Rectangle 28"/>
          <p:cNvSpPr>
            <a:spLocks noGrp="1" noChangeArrowheads="1"/>
          </p:cNvSpPr>
          <p:nvPr>
            <p:ph type="dt" sz="half" idx="10"/>
          </p:nvPr>
        </p:nvSpPr>
        <p:spPr>
          <a:ln/>
        </p:spPr>
        <p:txBody>
          <a:bodyPr/>
          <a:lstStyle>
            <a:lvl1pPr>
              <a:defRPr/>
            </a:lvl1pPr>
          </a:lstStyle>
          <a:p>
            <a:pPr>
              <a:defRPr/>
            </a:pPr>
            <a:fld id="{1270D263-8F07-495D-B759-F3B79EF90E85}" type="datetime2">
              <a:rPr lang="es-ES" altLang="es-ES"/>
              <a:pPr>
                <a:defRPr/>
              </a:pPr>
              <a:t>lunes, 23 de enero de 2017</a:t>
            </a:fld>
            <a:endParaRPr lang="es-ES" altLang="es-ES"/>
          </a:p>
        </p:txBody>
      </p:sp>
    </p:spTree>
    <p:extLst>
      <p:ext uri="{BB962C8B-B14F-4D97-AF65-F5344CB8AC3E}">
        <p14:creationId xmlns:p14="http://schemas.microsoft.com/office/powerpoint/2010/main" val="1074959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28"/>
          <p:cNvSpPr>
            <a:spLocks noGrp="1" noChangeArrowheads="1"/>
          </p:cNvSpPr>
          <p:nvPr>
            <p:ph type="dt" sz="half" idx="10"/>
          </p:nvPr>
        </p:nvSpPr>
        <p:spPr>
          <a:ln/>
        </p:spPr>
        <p:txBody>
          <a:bodyPr/>
          <a:lstStyle>
            <a:lvl1pPr>
              <a:defRPr/>
            </a:lvl1pPr>
          </a:lstStyle>
          <a:p>
            <a:pPr>
              <a:defRPr/>
            </a:pPr>
            <a:fld id="{26494BF4-8A21-4DA6-9B44-D7D0C16C5C2A}" type="datetime2">
              <a:rPr lang="es-ES" altLang="es-ES"/>
              <a:pPr>
                <a:defRPr/>
              </a:pPr>
              <a:t>lunes, 23 de enero de 2017</a:t>
            </a:fld>
            <a:endParaRPr lang="es-ES" altLang="es-ES"/>
          </a:p>
        </p:txBody>
      </p:sp>
    </p:spTree>
    <p:extLst>
      <p:ext uri="{BB962C8B-B14F-4D97-AF65-F5344CB8AC3E}">
        <p14:creationId xmlns:p14="http://schemas.microsoft.com/office/powerpoint/2010/main" val="355437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28"/>
          <p:cNvSpPr>
            <a:spLocks noGrp="1" noChangeArrowheads="1"/>
          </p:cNvSpPr>
          <p:nvPr>
            <p:ph type="dt" sz="half" idx="10"/>
          </p:nvPr>
        </p:nvSpPr>
        <p:spPr>
          <a:ln/>
        </p:spPr>
        <p:txBody>
          <a:bodyPr/>
          <a:lstStyle>
            <a:lvl1pPr>
              <a:defRPr/>
            </a:lvl1pPr>
          </a:lstStyle>
          <a:p>
            <a:pPr>
              <a:defRPr/>
            </a:pPr>
            <a:fld id="{659E9EB7-D545-4756-81A3-7CBDAC02F27A}" type="datetime2">
              <a:rPr lang="es-ES" altLang="es-ES"/>
              <a:pPr>
                <a:defRPr/>
              </a:pPr>
              <a:t>lunes, 23 de enero de 2017</a:t>
            </a:fld>
            <a:endParaRPr lang="es-ES" altLang="es-ES"/>
          </a:p>
        </p:txBody>
      </p:sp>
    </p:spTree>
    <p:extLst>
      <p:ext uri="{BB962C8B-B14F-4D97-AF65-F5344CB8AC3E}">
        <p14:creationId xmlns:p14="http://schemas.microsoft.com/office/powerpoint/2010/main" val="267825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
          <p:cNvSpPr>
            <a:spLocks noGrp="1" noChangeArrowheads="1"/>
          </p:cNvSpPr>
          <p:nvPr>
            <p:ph type="dt" sz="half" idx="10"/>
          </p:nvPr>
        </p:nvSpPr>
        <p:spPr>
          <a:ln/>
        </p:spPr>
        <p:txBody>
          <a:bodyPr/>
          <a:lstStyle>
            <a:lvl1pPr>
              <a:defRPr/>
            </a:lvl1pPr>
          </a:lstStyle>
          <a:p>
            <a:pPr>
              <a:defRPr/>
            </a:pPr>
            <a:fld id="{589889E1-9608-4EC4-BAC4-17C328FB9BCB}" type="datetime2">
              <a:rPr lang="es-ES" altLang="es-ES"/>
              <a:pPr>
                <a:defRPr/>
              </a:pPr>
              <a:t>lunes, 23 de enero de 2017</a:t>
            </a:fld>
            <a:endParaRPr lang="es-ES" altLang="es-ES"/>
          </a:p>
        </p:txBody>
      </p:sp>
    </p:spTree>
    <p:extLst>
      <p:ext uri="{BB962C8B-B14F-4D97-AF65-F5344CB8AC3E}">
        <p14:creationId xmlns:p14="http://schemas.microsoft.com/office/powerpoint/2010/main" val="3612204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620688"/>
            <a:ext cx="2057400" cy="550547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620688"/>
            <a:ext cx="6019800" cy="5505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
          <p:cNvSpPr>
            <a:spLocks noGrp="1" noChangeArrowheads="1"/>
          </p:cNvSpPr>
          <p:nvPr>
            <p:ph type="dt" sz="half" idx="10"/>
          </p:nvPr>
        </p:nvSpPr>
        <p:spPr>
          <a:ln/>
        </p:spPr>
        <p:txBody>
          <a:bodyPr/>
          <a:lstStyle>
            <a:lvl1pPr>
              <a:defRPr/>
            </a:lvl1pPr>
          </a:lstStyle>
          <a:p>
            <a:pPr>
              <a:defRPr/>
            </a:pPr>
            <a:fld id="{B83F4E37-58C5-4AC3-93CA-88EE581BD02C}" type="datetime2">
              <a:rPr lang="es-ES" altLang="es-ES"/>
              <a:pPr>
                <a:defRPr/>
              </a:pPr>
              <a:t>lunes, 23 de enero de 2017</a:t>
            </a:fld>
            <a:endParaRPr lang="es-ES" altLang="es-ES"/>
          </a:p>
        </p:txBody>
      </p:sp>
    </p:spTree>
    <p:extLst>
      <p:ext uri="{BB962C8B-B14F-4D97-AF65-F5344CB8AC3E}">
        <p14:creationId xmlns:p14="http://schemas.microsoft.com/office/powerpoint/2010/main" val="4019587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4284663" y="5397500"/>
            <a:ext cx="4751387" cy="1127125"/>
            <a:chOff x="2699" y="3385"/>
            <a:chExt cx="2993" cy="710"/>
          </a:xfrm>
        </p:grpSpPr>
        <p:sp>
          <p:nvSpPr>
            <p:cNvPr id="3" name="Text Box 12"/>
            <p:cNvSpPr txBox="1">
              <a:spLocks noChangeArrowheads="1"/>
            </p:cNvSpPr>
            <p:nvPr userDrawn="1"/>
          </p:nvSpPr>
          <p:spPr bwMode="auto">
            <a:xfrm>
              <a:off x="2699" y="3385"/>
              <a:ext cx="2990"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s-ES" altLang="es-ES" sz="4400" b="1" smtClean="0">
                  <a:solidFill>
                    <a:schemeClr val="bg1"/>
                  </a:solidFill>
                  <a:latin typeface="Bradley Hand ITC" pitchFamily="66" charset="0"/>
                </a:rPr>
                <a:t>FEGA</a:t>
              </a:r>
            </a:p>
            <a:p>
              <a:pPr algn="r" eaLnBrk="1" hangingPunct="1">
                <a:defRPr/>
              </a:pPr>
              <a:r>
                <a:rPr lang="es-ES" altLang="es-ES" sz="2400" b="1" smtClean="0">
                  <a:solidFill>
                    <a:schemeClr val="bg1"/>
                  </a:solidFill>
                  <a:latin typeface="Bradley Hand ITC" pitchFamily="66" charset="0"/>
                </a:rPr>
                <a:t>Fondo Español de Garantía Agraria</a:t>
              </a:r>
            </a:p>
          </p:txBody>
        </p:sp>
        <p:sp>
          <p:nvSpPr>
            <p:cNvPr id="4" name="Line 13"/>
            <p:cNvSpPr>
              <a:spLocks noChangeShapeType="1"/>
            </p:cNvSpPr>
            <p:nvPr userDrawn="1"/>
          </p:nvSpPr>
          <p:spPr bwMode="auto">
            <a:xfrm>
              <a:off x="2744" y="4065"/>
              <a:ext cx="2948" cy="0"/>
            </a:xfrm>
            <a:prstGeom prst="line">
              <a:avLst/>
            </a:prstGeom>
            <a:noFill/>
            <a:ln w="508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5" name="Picture 15" descr="pest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1720" y="1988840"/>
            <a:ext cx="55784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20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28"/>
          <p:cNvSpPr>
            <a:spLocks noGrp="1" noChangeArrowheads="1"/>
          </p:cNvSpPr>
          <p:nvPr>
            <p:ph type="dt" sz="half" idx="10"/>
          </p:nvPr>
        </p:nvSpPr>
        <p:spPr>
          <a:ln/>
        </p:spPr>
        <p:txBody>
          <a:bodyPr/>
          <a:lstStyle>
            <a:lvl1pPr>
              <a:defRPr/>
            </a:lvl1pPr>
          </a:lstStyle>
          <a:p>
            <a:pPr>
              <a:defRPr/>
            </a:pPr>
            <a:fld id="{AF9A43E0-F90D-4A8A-98D5-FDA2F30FA51A}" type="datetime2">
              <a:rPr lang="es-ES" altLang="es-ES"/>
              <a:pPr>
                <a:defRPr/>
              </a:pPr>
              <a:t>lunes, 23 de enero de 2017</a:t>
            </a:fld>
            <a:endParaRPr lang="es-ES" altLang="es-ES"/>
          </a:p>
        </p:txBody>
      </p:sp>
    </p:spTree>
    <p:extLst>
      <p:ext uri="{BB962C8B-B14F-4D97-AF65-F5344CB8AC3E}">
        <p14:creationId xmlns:p14="http://schemas.microsoft.com/office/powerpoint/2010/main" val="271090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
          <p:cNvSpPr>
            <a:spLocks noGrp="1" noChangeArrowheads="1"/>
          </p:cNvSpPr>
          <p:nvPr>
            <p:ph type="dt" sz="half" idx="10"/>
          </p:nvPr>
        </p:nvSpPr>
        <p:spPr>
          <a:ln/>
        </p:spPr>
        <p:txBody>
          <a:bodyPr/>
          <a:lstStyle>
            <a:lvl1pPr>
              <a:defRPr/>
            </a:lvl1pPr>
          </a:lstStyle>
          <a:p>
            <a:pPr>
              <a:defRPr/>
            </a:pPr>
            <a:fld id="{D8781CFB-192D-4595-959D-80ECADE64851}" type="datetime2">
              <a:rPr lang="es-ES" altLang="es-ES"/>
              <a:pPr>
                <a:defRPr/>
              </a:pPr>
              <a:t>lunes, 23 de enero de 2017</a:t>
            </a:fld>
            <a:endParaRPr lang="es-ES" altLang="es-ES"/>
          </a:p>
        </p:txBody>
      </p:sp>
    </p:spTree>
    <p:extLst>
      <p:ext uri="{BB962C8B-B14F-4D97-AF65-F5344CB8AC3E}">
        <p14:creationId xmlns:p14="http://schemas.microsoft.com/office/powerpoint/2010/main" val="185588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
          <p:cNvSpPr>
            <a:spLocks noGrp="1" noChangeArrowheads="1"/>
          </p:cNvSpPr>
          <p:nvPr>
            <p:ph type="dt" sz="half" idx="10"/>
          </p:nvPr>
        </p:nvSpPr>
        <p:spPr>
          <a:ln/>
        </p:spPr>
        <p:txBody>
          <a:bodyPr/>
          <a:lstStyle>
            <a:lvl1pPr>
              <a:defRPr/>
            </a:lvl1pPr>
          </a:lstStyle>
          <a:p>
            <a:pPr>
              <a:defRPr/>
            </a:pPr>
            <a:fld id="{9124B960-0D46-42E2-974B-19450B78A126}" type="datetime2">
              <a:rPr lang="es-ES" altLang="es-ES"/>
              <a:pPr>
                <a:defRPr/>
              </a:pPr>
              <a:t>lunes, 23 de enero de 2017</a:t>
            </a:fld>
            <a:endParaRPr lang="es-ES" altLang="es-ES"/>
          </a:p>
        </p:txBody>
      </p:sp>
    </p:spTree>
    <p:extLst>
      <p:ext uri="{BB962C8B-B14F-4D97-AF65-F5344CB8AC3E}">
        <p14:creationId xmlns:p14="http://schemas.microsoft.com/office/powerpoint/2010/main" val="346939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28"/>
          <p:cNvSpPr>
            <a:spLocks noGrp="1" noChangeArrowheads="1"/>
          </p:cNvSpPr>
          <p:nvPr>
            <p:ph type="dt" sz="half" idx="10"/>
          </p:nvPr>
        </p:nvSpPr>
        <p:spPr>
          <a:ln/>
        </p:spPr>
        <p:txBody>
          <a:bodyPr/>
          <a:lstStyle>
            <a:lvl1pPr>
              <a:defRPr/>
            </a:lvl1pPr>
          </a:lstStyle>
          <a:p>
            <a:pPr>
              <a:defRPr/>
            </a:pPr>
            <a:fld id="{693FAED0-0EFE-43A1-8E79-9A77F8D2DB12}" type="datetime2">
              <a:rPr lang="es-ES" altLang="es-ES"/>
              <a:pPr>
                <a:defRPr/>
              </a:pPr>
              <a:t>lunes, 23 de enero de 2017</a:t>
            </a:fld>
            <a:endParaRPr lang="es-ES" altLang="es-ES"/>
          </a:p>
        </p:txBody>
      </p:sp>
    </p:spTree>
    <p:extLst>
      <p:ext uri="{BB962C8B-B14F-4D97-AF65-F5344CB8AC3E}">
        <p14:creationId xmlns:p14="http://schemas.microsoft.com/office/powerpoint/2010/main" val="19867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fld id="{C58468BC-42B5-4ECA-ABB6-57E26B188DDA}" type="datetime2">
              <a:rPr lang="es-ES" altLang="es-ES"/>
              <a:pPr>
                <a:defRPr/>
              </a:pPr>
              <a:t>lunes, 23 de enero de 2017</a:t>
            </a:fld>
            <a:endParaRPr lang="es-ES" altLang="es-ES"/>
          </a:p>
        </p:txBody>
      </p:sp>
    </p:spTree>
    <p:extLst>
      <p:ext uri="{BB962C8B-B14F-4D97-AF65-F5344CB8AC3E}">
        <p14:creationId xmlns:p14="http://schemas.microsoft.com/office/powerpoint/2010/main" val="6417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2400"/>
            </a:lvl1pPr>
          </a:lstStyle>
          <a:p>
            <a:r>
              <a:rPr lang="es-ES" smtClean="0"/>
              <a:t>Haga clic para modificar el estilo de título del patrón</a:t>
            </a:r>
            <a:endParaRPr lang="es-ES" dirty="0"/>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28"/>
          <p:cNvSpPr>
            <a:spLocks noGrp="1" noChangeArrowheads="1"/>
          </p:cNvSpPr>
          <p:nvPr>
            <p:ph type="dt" sz="half" idx="10"/>
          </p:nvPr>
        </p:nvSpPr>
        <p:spPr>
          <a:ln/>
        </p:spPr>
        <p:txBody>
          <a:bodyPr/>
          <a:lstStyle>
            <a:lvl1pPr>
              <a:defRPr/>
            </a:lvl1pPr>
          </a:lstStyle>
          <a:p>
            <a:pPr>
              <a:defRPr/>
            </a:pPr>
            <a:fld id="{26494BF4-8A21-4DA6-9B44-D7D0C16C5C2A}" type="datetime2">
              <a:rPr lang="es-ES" altLang="es-ES"/>
              <a:pPr>
                <a:defRPr/>
              </a:pPr>
              <a:t>lunes, 23 de enero de 2017</a:t>
            </a:fld>
            <a:endParaRPr lang="es-ES" altLang="es-ES"/>
          </a:p>
        </p:txBody>
      </p:sp>
    </p:spTree>
    <p:extLst>
      <p:ext uri="{BB962C8B-B14F-4D97-AF65-F5344CB8AC3E}">
        <p14:creationId xmlns:p14="http://schemas.microsoft.com/office/powerpoint/2010/main" val="234425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28"/>
          <p:cNvSpPr>
            <a:spLocks noGrp="1" noChangeArrowheads="1"/>
          </p:cNvSpPr>
          <p:nvPr>
            <p:ph type="dt" sz="half" idx="10"/>
          </p:nvPr>
        </p:nvSpPr>
        <p:spPr>
          <a:ln/>
        </p:spPr>
        <p:txBody>
          <a:bodyPr/>
          <a:lstStyle>
            <a:lvl1pPr>
              <a:defRPr/>
            </a:lvl1pPr>
          </a:lstStyle>
          <a:p>
            <a:pPr>
              <a:defRPr/>
            </a:pPr>
            <a:fld id="{659E9EB7-D545-4756-81A3-7CBDAC02F27A}" type="datetime2">
              <a:rPr lang="es-ES" altLang="es-ES"/>
              <a:pPr>
                <a:defRPr/>
              </a:pPr>
              <a:t>lunes, 23 de enero de 2017</a:t>
            </a:fld>
            <a:endParaRPr lang="es-ES" altLang="es-ES"/>
          </a:p>
        </p:txBody>
      </p:sp>
    </p:spTree>
    <p:extLst>
      <p:ext uri="{BB962C8B-B14F-4D97-AF65-F5344CB8AC3E}">
        <p14:creationId xmlns:p14="http://schemas.microsoft.com/office/powerpoint/2010/main" val="427551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8" name="Imagen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29269" y="41202"/>
            <a:ext cx="2747724" cy="5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 Box 25"/>
          <p:cNvSpPr txBox="1">
            <a:spLocks noChangeArrowheads="1"/>
          </p:cNvSpPr>
          <p:nvPr/>
        </p:nvSpPr>
        <p:spPr bwMode="auto">
          <a:xfrm>
            <a:off x="34925" y="2852738"/>
            <a:ext cx="8636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ES" sz="5400" b="1" smtClean="0">
                <a:solidFill>
                  <a:schemeClr val="bg1"/>
                </a:solidFill>
                <a:latin typeface="Bradley Hand ITC" pitchFamily="66" charset="0"/>
              </a:rPr>
              <a:t>F</a:t>
            </a:r>
          </a:p>
          <a:p>
            <a:pPr eaLnBrk="1" hangingPunct="1">
              <a:defRPr/>
            </a:pPr>
            <a:r>
              <a:rPr lang="es-ES" altLang="es-ES" sz="5400" b="1" smtClean="0">
                <a:solidFill>
                  <a:schemeClr val="bg1"/>
                </a:solidFill>
                <a:latin typeface="Bradley Hand ITC" pitchFamily="66" charset="0"/>
              </a:rPr>
              <a:t>E</a:t>
            </a:r>
          </a:p>
          <a:p>
            <a:pPr eaLnBrk="1" hangingPunct="1">
              <a:defRPr/>
            </a:pPr>
            <a:r>
              <a:rPr lang="es-ES" altLang="es-ES" sz="5400" b="1" smtClean="0">
                <a:solidFill>
                  <a:schemeClr val="bg1"/>
                </a:solidFill>
                <a:latin typeface="Bradley Hand ITC" pitchFamily="66" charset="0"/>
              </a:rPr>
              <a:t>G</a:t>
            </a:r>
          </a:p>
          <a:p>
            <a:pPr eaLnBrk="1" hangingPunct="1">
              <a:defRPr/>
            </a:pPr>
            <a:r>
              <a:rPr lang="es-ES" altLang="es-ES" sz="5400" b="1" smtClean="0">
                <a:solidFill>
                  <a:schemeClr val="bg1"/>
                </a:solidFill>
                <a:latin typeface="Bradley Hand ITC" pitchFamily="66" charset="0"/>
              </a:rPr>
              <a:t>A</a:t>
            </a:r>
          </a:p>
        </p:txBody>
      </p:sp>
      <p:sp>
        <p:nvSpPr>
          <p:cNvPr id="1052" name="Rectangle 28"/>
          <p:cNvSpPr>
            <a:spLocks noGrp="1" noChangeArrowheads="1"/>
          </p:cNvSpPr>
          <p:nvPr>
            <p:ph type="dt" sz="half" idx="2"/>
          </p:nvPr>
        </p:nvSpPr>
        <p:spPr bwMode="auto">
          <a:xfrm>
            <a:off x="5292725" y="6237288"/>
            <a:ext cx="3382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fld id="{6994AB4B-69AA-48D0-A528-C81565A36280}" type="datetime2">
              <a:rPr lang="es-ES" altLang="es-ES"/>
              <a:pPr>
                <a:defRPr/>
              </a:pPr>
              <a:t>lunes, 23 de enero de 2017</a:t>
            </a:fld>
            <a:endParaRPr lang="es-ES" altLang="es-ES"/>
          </a:p>
        </p:txBody>
      </p:sp>
      <p:sp>
        <p:nvSpPr>
          <p:cNvPr id="1028" name="Rectangle 30"/>
          <p:cNvSpPr>
            <a:spLocks noGrp="1" noChangeArrowheads="1"/>
          </p:cNvSpPr>
          <p:nvPr>
            <p:ph type="body" idx="1"/>
          </p:nvPr>
        </p:nvSpPr>
        <p:spPr bwMode="auto">
          <a:xfrm>
            <a:off x="457200" y="1853604"/>
            <a:ext cx="8229600" cy="427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smtClean="0"/>
              <a:t>Haga clic para modificar el estilo de texto del patrón</a:t>
            </a:r>
          </a:p>
          <a:p>
            <a:pPr lvl="1"/>
            <a:r>
              <a:rPr lang="es-ES" altLang="es-ES" dirty="0" smtClean="0"/>
              <a:t>Segundo nivel</a:t>
            </a:r>
          </a:p>
          <a:p>
            <a:pPr lvl="2"/>
            <a:r>
              <a:rPr lang="es-ES" altLang="es-ES" dirty="0" smtClean="0"/>
              <a:t>Tercer nivel</a:t>
            </a:r>
          </a:p>
          <a:p>
            <a:pPr lvl="3"/>
            <a:r>
              <a:rPr lang="es-ES" altLang="es-ES" dirty="0" smtClean="0"/>
              <a:t>Cuarto nivel</a:t>
            </a:r>
          </a:p>
          <a:p>
            <a:pPr lvl="4"/>
            <a:r>
              <a:rPr lang="es-ES" altLang="es-ES" dirty="0" smtClean="0"/>
              <a:t>Quinto nivel</a:t>
            </a:r>
          </a:p>
        </p:txBody>
      </p:sp>
      <p:sp>
        <p:nvSpPr>
          <p:cNvPr id="1029" name="Rectangle 29"/>
          <p:cNvSpPr>
            <a:spLocks noGrp="1" noChangeArrowheads="1"/>
          </p:cNvSpPr>
          <p:nvPr>
            <p:ph type="title"/>
          </p:nvPr>
        </p:nvSpPr>
        <p:spPr bwMode="auto">
          <a:xfrm>
            <a:off x="446088" y="58322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smtClean="0"/>
              <a:t>Haga clic para cambiar el estilo de título	</a:t>
            </a:r>
          </a:p>
        </p:txBody>
      </p:sp>
      <p:pic>
        <p:nvPicPr>
          <p:cNvPr id="1030" name="Picture 43" descr="pestaña"/>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88" r:id="rId12"/>
  </p:sldLayoutIdLst>
  <p:hf sldNum="0" hdr="0" ftr="0"/>
  <p:txStyles>
    <p:titleStyle>
      <a:lvl1pPr algn="ctr"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anose="020B0604030504040204" pitchFamily="34" charset="0"/>
        </a:defRPr>
      </a:lvl2pPr>
      <a:lvl3pPr algn="ctr" rtl="0" eaLnBrk="1" fontAlgn="base" hangingPunct="1">
        <a:spcBef>
          <a:spcPct val="0"/>
        </a:spcBef>
        <a:spcAft>
          <a:spcPct val="0"/>
        </a:spcAft>
        <a:defRPr sz="4000" b="1">
          <a:solidFill>
            <a:schemeClr val="tx2"/>
          </a:solidFill>
          <a:latin typeface="Verdana" panose="020B0604030504040204" pitchFamily="34" charset="0"/>
        </a:defRPr>
      </a:lvl3pPr>
      <a:lvl4pPr algn="ctr" rtl="0" eaLnBrk="1" fontAlgn="base" hangingPunct="1">
        <a:spcBef>
          <a:spcPct val="0"/>
        </a:spcBef>
        <a:spcAft>
          <a:spcPct val="0"/>
        </a:spcAft>
        <a:defRPr sz="4000" b="1">
          <a:solidFill>
            <a:schemeClr val="tx2"/>
          </a:solidFill>
          <a:latin typeface="Verdana" panose="020B0604030504040204" pitchFamily="34" charset="0"/>
        </a:defRPr>
      </a:lvl4pPr>
      <a:lvl5pPr algn="ctr" rtl="0" eaLnBrk="1" fontAlgn="base" hangingPunct="1">
        <a:spcBef>
          <a:spcPct val="0"/>
        </a:spcBef>
        <a:spcAft>
          <a:spcPct val="0"/>
        </a:spcAft>
        <a:defRPr sz="4000" b="1">
          <a:solidFill>
            <a:schemeClr val="tx2"/>
          </a:solidFill>
          <a:latin typeface="Verdana" panose="020B0604030504040204" pitchFamily="34" charset="0"/>
        </a:defRPr>
      </a:lvl5pPr>
      <a:lvl6pPr marL="457200" algn="ctr" rtl="0" eaLnBrk="1" fontAlgn="base" hangingPunct="1">
        <a:spcBef>
          <a:spcPct val="0"/>
        </a:spcBef>
        <a:spcAft>
          <a:spcPct val="0"/>
        </a:spcAft>
        <a:defRPr sz="4000" b="1">
          <a:solidFill>
            <a:schemeClr val="tx2"/>
          </a:solidFill>
          <a:latin typeface="Verdana" panose="020B0604030504040204" pitchFamily="34" charset="0"/>
        </a:defRPr>
      </a:lvl6pPr>
      <a:lvl7pPr marL="914400" algn="ctr" rtl="0" eaLnBrk="1" fontAlgn="base" hangingPunct="1">
        <a:spcBef>
          <a:spcPct val="0"/>
        </a:spcBef>
        <a:spcAft>
          <a:spcPct val="0"/>
        </a:spcAft>
        <a:defRPr sz="4000" b="1">
          <a:solidFill>
            <a:schemeClr val="tx2"/>
          </a:solidFill>
          <a:latin typeface="Verdana" panose="020B0604030504040204" pitchFamily="34" charset="0"/>
        </a:defRPr>
      </a:lvl7pPr>
      <a:lvl8pPr marL="1371600" algn="ctr" rtl="0" eaLnBrk="1" fontAlgn="base" hangingPunct="1">
        <a:spcBef>
          <a:spcPct val="0"/>
        </a:spcBef>
        <a:spcAft>
          <a:spcPct val="0"/>
        </a:spcAft>
        <a:defRPr sz="4000" b="1">
          <a:solidFill>
            <a:schemeClr val="tx2"/>
          </a:solidFill>
          <a:latin typeface="Verdana" panose="020B0604030504040204" pitchFamily="34" charset="0"/>
        </a:defRPr>
      </a:lvl8pPr>
      <a:lvl9pPr marL="1828800" algn="ctr" rtl="0" eaLnBrk="1" fontAlgn="base" hangingPunct="1">
        <a:spcBef>
          <a:spcPct val="0"/>
        </a:spcBef>
        <a:spcAft>
          <a:spcPct val="0"/>
        </a:spcAft>
        <a:defRPr sz="40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pic>
        <p:nvPicPr>
          <p:cNvPr id="8" name="Imagen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29269" y="41202"/>
            <a:ext cx="2747724" cy="5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 Box 25"/>
          <p:cNvSpPr txBox="1">
            <a:spLocks noChangeArrowheads="1"/>
          </p:cNvSpPr>
          <p:nvPr/>
        </p:nvSpPr>
        <p:spPr bwMode="auto">
          <a:xfrm>
            <a:off x="34925" y="2852738"/>
            <a:ext cx="8636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ES" sz="5400" b="1" dirty="0" smtClean="0">
                <a:solidFill>
                  <a:schemeClr val="bg1"/>
                </a:solidFill>
                <a:latin typeface="Bradley Hand ITC" pitchFamily="66" charset="0"/>
              </a:rPr>
              <a:t>F</a:t>
            </a:r>
          </a:p>
          <a:p>
            <a:pPr eaLnBrk="1" hangingPunct="1">
              <a:defRPr/>
            </a:pPr>
            <a:r>
              <a:rPr lang="es-ES" altLang="es-ES" sz="5400" b="1" dirty="0" smtClean="0">
                <a:solidFill>
                  <a:schemeClr val="bg1"/>
                </a:solidFill>
                <a:latin typeface="Bradley Hand ITC" pitchFamily="66" charset="0"/>
              </a:rPr>
              <a:t>E</a:t>
            </a:r>
          </a:p>
          <a:p>
            <a:pPr eaLnBrk="1" hangingPunct="1">
              <a:defRPr/>
            </a:pPr>
            <a:r>
              <a:rPr lang="es-ES" altLang="es-ES" sz="5400" b="1" dirty="0" smtClean="0">
                <a:solidFill>
                  <a:schemeClr val="bg1"/>
                </a:solidFill>
                <a:latin typeface="Bradley Hand ITC" pitchFamily="66" charset="0"/>
              </a:rPr>
              <a:t>G</a:t>
            </a:r>
          </a:p>
          <a:p>
            <a:pPr eaLnBrk="1" hangingPunct="1">
              <a:defRPr/>
            </a:pPr>
            <a:r>
              <a:rPr lang="es-ES" altLang="es-ES" sz="5400" b="1" dirty="0" smtClean="0">
                <a:solidFill>
                  <a:schemeClr val="bg1"/>
                </a:solidFill>
                <a:latin typeface="Bradley Hand ITC" pitchFamily="66" charset="0"/>
              </a:rPr>
              <a:t>A</a:t>
            </a:r>
          </a:p>
        </p:txBody>
      </p:sp>
      <p:sp>
        <p:nvSpPr>
          <p:cNvPr id="1052" name="Rectangle 28"/>
          <p:cNvSpPr>
            <a:spLocks noGrp="1" noChangeArrowheads="1"/>
          </p:cNvSpPr>
          <p:nvPr>
            <p:ph type="dt" sz="half" idx="2"/>
          </p:nvPr>
        </p:nvSpPr>
        <p:spPr bwMode="auto">
          <a:xfrm>
            <a:off x="5292725" y="6237288"/>
            <a:ext cx="3382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fld id="{6994AB4B-69AA-48D0-A528-C81565A36280}" type="datetime2">
              <a:rPr lang="es-ES" altLang="es-ES"/>
              <a:pPr>
                <a:defRPr/>
              </a:pPr>
              <a:t>lunes, 23 de enero de 2017</a:t>
            </a:fld>
            <a:endParaRPr lang="es-ES" altLang="es-ES"/>
          </a:p>
        </p:txBody>
      </p:sp>
      <p:sp>
        <p:nvSpPr>
          <p:cNvPr id="1028" name="Rectangle 30"/>
          <p:cNvSpPr>
            <a:spLocks noGrp="1" noChangeArrowheads="1"/>
          </p:cNvSpPr>
          <p:nvPr>
            <p:ph type="body" idx="1"/>
          </p:nvPr>
        </p:nvSpPr>
        <p:spPr bwMode="auto">
          <a:xfrm>
            <a:off x="457200" y="1853604"/>
            <a:ext cx="8229600" cy="427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smtClean="0"/>
              <a:t>Haga clic para modificar el estilo de texto del patrón</a:t>
            </a:r>
          </a:p>
          <a:p>
            <a:pPr lvl="1"/>
            <a:r>
              <a:rPr lang="es-ES" altLang="es-ES" dirty="0" smtClean="0"/>
              <a:t>Segundo nivel</a:t>
            </a:r>
          </a:p>
          <a:p>
            <a:pPr lvl="2"/>
            <a:r>
              <a:rPr lang="es-ES" altLang="es-ES" dirty="0" smtClean="0"/>
              <a:t>Tercer nivel</a:t>
            </a:r>
          </a:p>
          <a:p>
            <a:pPr lvl="3"/>
            <a:r>
              <a:rPr lang="es-ES" altLang="es-ES" dirty="0" smtClean="0"/>
              <a:t>Cuarto nivel</a:t>
            </a:r>
          </a:p>
          <a:p>
            <a:pPr lvl="4"/>
            <a:r>
              <a:rPr lang="es-ES" altLang="es-ES" dirty="0" smtClean="0"/>
              <a:t>Quinto nivel</a:t>
            </a:r>
          </a:p>
        </p:txBody>
      </p:sp>
      <p:sp>
        <p:nvSpPr>
          <p:cNvPr id="1029" name="Rectangle 29"/>
          <p:cNvSpPr>
            <a:spLocks noGrp="1" noChangeArrowheads="1"/>
          </p:cNvSpPr>
          <p:nvPr>
            <p:ph type="title"/>
          </p:nvPr>
        </p:nvSpPr>
        <p:spPr bwMode="auto">
          <a:xfrm>
            <a:off x="446088" y="58322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smtClean="0"/>
              <a:t>Haga clic para cambiar el estilo de título	</a:t>
            </a:r>
          </a:p>
        </p:txBody>
      </p:sp>
      <p:pic>
        <p:nvPicPr>
          <p:cNvPr id="1030" name="Picture 43" descr="pestaña"/>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067425"/>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99863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sldNum="0" hdr="0" ftr="0"/>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anose="020B0604030504040204" pitchFamily="34" charset="0"/>
        </a:defRPr>
      </a:lvl2pPr>
      <a:lvl3pPr algn="ctr" rtl="0" eaLnBrk="0" fontAlgn="base" hangingPunct="0">
        <a:spcBef>
          <a:spcPct val="0"/>
        </a:spcBef>
        <a:spcAft>
          <a:spcPct val="0"/>
        </a:spcAft>
        <a:defRPr sz="4000" b="1">
          <a:solidFill>
            <a:schemeClr val="tx2"/>
          </a:solidFill>
          <a:latin typeface="Verdana" panose="020B0604030504040204" pitchFamily="34" charset="0"/>
        </a:defRPr>
      </a:lvl3pPr>
      <a:lvl4pPr algn="ctr" rtl="0" eaLnBrk="0" fontAlgn="base" hangingPunct="0">
        <a:spcBef>
          <a:spcPct val="0"/>
        </a:spcBef>
        <a:spcAft>
          <a:spcPct val="0"/>
        </a:spcAft>
        <a:defRPr sz="4000" b="1">
          <a:solidFill>
            <a:schemeClr val="tx2"/>
          </a:solidFill>
          <a:latin typeface="Verdana" panose="020B0604030504040204" pitchFamily="34" charset="0"/>
        </a:defRPr>
      </a:lvl4pPr>
      <a:lvl5pPr algn="ctr" rtl="0" eaLnBrk="0" fontAlgn="base" hangingPunct="0">
        <a:spcBef>
          <a:spcPct val="0"/>
        </a:spcBef>
        <a:spcAft>
          <a:spcPct val="0"/>
        </a:spcAft>
        <a:defRPr sz="4000" b="1">
          <a:solidFill>
            <a:schemeClr val="tx2"/>
          </a:solidFill>
          <a:latin typeface="Verdana" panose="020B0604030504040204" pitchFamily="34" charset="0"/>
        </a:defRPr>
      </a:lvl5pPr>
      <a:lvl6pPr marL="457200" algn="ctr" rtl="0" fontAlgn="base">
        <a:spcBef>
          <a:spcPct val="0"/>
        </a:spcBef>
        <a:spcAft>
          <a:spcPct val="0"/>
        </a:spcAft>
        <a:defRPr sz="4000" b="1">
          <a:solidFill>
            <a:schemeClr val="tx2"/>
          </a:solidFill>
          <a:latin typeface="Verdana" panose="020B0604030504040204" pitchFamily="34" charset="0"/>
        </a:defRPr>
      </a:lvl6pPr>
      <a:lvl7pPr marL="914400" algn="ctr" rtl="0" fontAlgn="base">
        <a:spcBef>
          <a:spcPct val="0"/>
        </a:spcBef>
        <a:spcAft>
          <a:spcPct val="0"/>
        </a:spcAft>
        <a:defRPr sz="4000" b="1">
          <a:solidFill>
            <a:schemeClr val="tx2"/>
          </a:solidFill>
          <a:latin typeface="Verdana" panose="020B0604030504040204" pitchFamily="34" charset="0"/>
        </a:defRPr>
      </a:lvl7pPr>
      <a:lvl8pPr marL="1371600" algn="ctr" rtl="0" fontAlgn="base">
        <a:spcBef>
          <a:spcPct val="0"/>
        </a:spcBef>
        <a:spcAft>
          <a:spcPct val="0"/>
        </a:spcAft>
        <a:defRPr sz="4000" b="1">
          <a:solidFill>
            <a:schemeClr val="tx2"/>
          </a:solidFill>
          <a:latin typeface="Verdana" panose="020B0604030504040204" pitchFamily="34" charset="0"/>
        </a:defRPr>
      </a:lvl8pPr>
      <a:lvl9pPr marL="1828800" algn="ctr" rtl="0" fontAlgn="base">
        <a:spcBef>
          <a:spcPct val="0"/>
        </a:spcBef>
        <a:spcAft>
          <a:spcPct val="0"/>
        </a:spcAft>
        <a:defRPr sz="40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4294967295"/>
          </p:nvPr>
        </p:nvSpPr>
        <p:spPr>
          <a:xfrm>
            <a:off x="5761038" y="6237288"/>
            <a:ext cx="3382962" cy="476250"/>
          </a:xfrm>
        </p:spPr>
        <p:txBody>
          <a:bodyPr/>
          <a:lstStyle/>
          <a:p>
            <a:pPr>
              <a:defRPr/>
            </a:pPr>
            <a:fld id="{1270D263-8F07-495D-B759-F3B79EF90E85}" type="datetime2">
              <a:rPr lang="es-ES" altLang="es-ES" smtClean="0"/>
              <a:pPr>
                <a:defRPr/>
              </a:pPr>
              <a:t>lunes, 23 de enero de 2017</a:t>
            </a:fld>
            <a:endParaRPr lang="es-ES" altLang="es-ES"/>
          </a:p>
        </p:txBody>
      </p:sp>
      <p:sp>
        <p:nvSpPr>
          <p:cNvPr id="6" name="Rectangle 2"/>
          <p:cNvSpPr>
            <a:spLocks noGrp="1" noChangeArrowheads="1"/>
          </p:cNvSpPr>
          <p:nvPr>
            <p:ph type="ctrTitle"/>
          </p:nvPr>
        </p:nvSpPr>
        <p:spPr>
          <a:xfrm>
            <a:off x="539552" y="2132856"/>
            <a:ext cx="7848872" cy="1152128"/>
          </a:xfrm>
        </p:spPr>
        <p:txBody>
          <a:bodyPr/>
          <a:lstStyle/>
          <a:p>
            <a:r>
              <a:rPr lang="es-ES" altLang="es-ES" sz="2400" dirty="0"/>
              <a:t>JORNADA SOBRE AUDITORÍA INTERNA </a:t>
            </a:r>
            <a:r>
              <a:rPr lang="es-ES" altLang="es-ES" sz="2400" dirty="0" smtClean="0"/>
              <a:t/>
            </a:r>
            <a:br>
              <a:rPr lang="es-ES" altLang="es-ES" sz="2400" dirty="0" smtClean="0"/>
            </a:br>
            <a:endParaRPr lang="es-ES_tradnl" altLang="es-ES" sz="2400" dirty="0" smtClean="0"/>
          </a:p>
        </p:txBody>
      </p:sp>
      <p:sp>
        <p:nvSpPr>
          <p:cNvPr id="7" name="Rectangle 3"/>
          <p:cNvSpPr>
            <a:spLocks noGrp="1" noChangeArrowheads="1"/>
          </p:cNvSpPr>
          <p:nvPr>
            <p:ph type="subTitle" idx="4294967295"/>
          </p:nvPr>
        </p:nvSpPr>
        <p:spPr>
          <a:xfrm>
            <a:off x="1547664" y="2924944"/>
            <a:ext cx="5580620" cy="1752600"/>
          </a:xfrm>
        </p:spPr>
        <p:txBody>
          <a:bodyPr/>
          <a:lstStyle/>
          <a:p>
            <a:pPr marL="0" indent="0" algn="ctr" eaLnBrk="1" hangingPunct="1">
              <a:defRPr/>
            </a:pPr>
            <a:r>
              <a:rPr lang="es-ES" altLang="es-ES" sz="2800" b="1" dirty="0" smtClean="0">
                <a:effectLst>
                  <a:outerShdw blurRad="38100" dist="38100" dir="2700000" algn="tl">
                    <a:srgbClr val="000000">
                      <a:alpha val="43137"/>
                    </a:srgbClr>
                  </a:outerShdw>
                </a:effectLst>
              </a:rPr>
              <a:t>EJECUCIÓN DE UNA AUDITORÍA II</a:t>
            </a:r>
            <a:endParaRPr lang="es-ES_tradnl" altLang="es-ES" sz="2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492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6094" y="2202854"/>
            <a:ext cx="8247643" cy="4272559"/>
          </a:xfrm>
        </p:spPr>
        <p:txBody>
          <a:bodyPr/>
          <a:lstStyle/>
          <a:p>
            <a:pPr marL="0" indent="0" algn="ctr">
              <a:lnSpc>
                <a:spcPct val="80000"/>
              </a:lnSpc>
              <a:spcAft>
                <a:spcPts val="1200"/>
              </a:spcAft>
              <a:buFontTx/>
              <a:buNone/>
            </a:pPr>
            <a:r>
              <a:rPr lang="es-ES" altLang="es-ES" sz="2400" b="1" dirty="0"/>
              <a:t>Objetivo nº 3: Sobre el procedimiento empleado </a:t>
            </a:r>
            <a:r>
              <a:rPr lang="es-ES" altLang="es-ES" sz="1400" dirty="0" smtClean="0"/>
              <a:t> </a:t>
            </a:r>
            <a:endParaRPr lang="es-ES" altLang="es-ES" sz="1400" dirty="0"/>
          </a:p>
          <a:p>
            <a:pPr marL="0" indent="0">
              <a:lnSpc>
                <a:spcPct val="80000"/>
              </a:lnSpc>
              <a:spcBef>
                <a:spcPts val="0"/>
              </a:spcBef>
              <a:spcAft>
                <a:spcPts val="0"/>
              </a:spcAft>
            </a:pPr>
            <a:r>
              <a:rPr lang="es-ES" altLang="es-ES" sz="2400" b="1" dirty="0"/>
              <a:t>3.4 Sobre el derecho a la ayuda y el cálculo de la </a:t>
            </a:r>
            <a:r>
              <a:rPr lang="es-ES" altLang="es-ES" sz="2400" b="1" dirty="0" smtClean="0"/>
              <a:t>misma:</a:t>
            </a:r>
          </a:p>
          <a:p>
            <a:pPr marL="0" indent="0">
              <a:lnSpc>
                <a:spcPct val="80000"/>
              </a:lnSpc>
              <a:spcBef>
                <a:spcPts val="0"/>
              </a:spcBef>
              <a:spcAft>
                <a:spcPts val="0"/>
              </a:spcAft>
            </a:pPr>
            <a:endParaRPr lang="es-ES" altLang="es-ES" sz="2400" b="1" dirty="0"/>
          </a:p>
          <a:p>
            <a:pPr>
              <a:lnSpc>
                <a:spcPct val="80000"/>
              </a:lnSpc>
              <a:spcBef>
                <a:spcPts val="0"/>
              </a:spcBef>
              <a:spcAft>
                <a:spcPts val="0"/>
              </a:spcAft>
              <a:buFont typeface="Wingdings" panose="05000000000000000000" pitchFamily="2" charset="2"/>
              <a:buChar char="ü"/>
            </a:pPr>
            <a:r>
              <a:rPr lang="es-ES" altLang="es-ES" sz="2000" b="1" dirty="0">
                <a:solidFill>
                  <a:srgbClr val="002060"/>
                </a:solidFill>
                <a:latin typeface="Arial" panose="020B0604020202020204" pitchFamily="34" charset="0"/>
              </a:rPr>
              <a:t>Verificar que la Unidad comprueba con los datos de la solicitud y otra documentación preceptiva que se ha generado el derecho la ayuda, y que lo </a:t>
            </a:r>
            <a:r>
              <a:rPr lang="es-ES" altLang="es-ES" sz="2000" b="1" dirty="0" smtClean="0">
                <a:solidFill>
                  <a:srgbClr val="002060"/>
                </a:solidFill>
                <a:latin typeface="Arial" panose="020B0604020202020204" pitchFamily="34" charset="0"/>
              </a:rPr>
              <a:t>evidencia.</a:t>
            </a:r>
          </a:p>
          <a:p>
            <a:pPr marL="0" indent="0">
              <a:lnSpc>
                <a:spcPct val="80000"/>
              </a:lnSpc>
              <a:spcBef>
                <a:spcPts val="0"/>
              </a:spcBef>
              <a:spcAft>
                <a:spcPts val="0"/>
              </a:spcAft>
            </a:pPr>
            <a:endParaRPr lang="es-ES" altLang="es-ES" sz="2000" b="1" dirty="0" smtClean="0">
              <a:solidFill>
                <a:srgbClr val="002060"/>
              </a:solidFill>
              <a:latin typeface="Arial" panose="020B0604020202020204" pitchFamily="34" charset="0"/>
            </a:endParaRPr>
          </a:p>
          <a:p>
            <a:pPr>
              <a:lnSpc>
                <a:spcPct val="80000"/>
              </a:lnSpc>
              <a:spcBef>
                <a:spcPts val="0"/>
              </a:spcBef>
              <a:spcAft>
                <a:spcPts val="0"/>
              </a:spcAft>
              <a:buFont typeface="Wingdings" panose="05000000000000000000" pitchFamily="2" charset="2"/>
              <a:buChar char="ü"/>
            </a:pPr>
            <a:r>
              <a:rPr lang="es-ES" altLang="es-ES" sz="2000" b="1" dirty="0" smtClean="0">
                <a:solidFill>
                  <a:srgbClr val="002060"/>
                </a:solidFill>
                <a:latin typeface="Arial" panose="020B0604020202020204" pitchFamily="34" charset="0"/>
              </a:rPr>
              <a:t>Verificar </a:t>
            </a:r>
            <a:r>
              <a:rPr lang="es-ES" altLang="es-ES" sz="2000" b="1" dirty="0">
                <a:solidFill>
                  <a:srgbClr val="002060"/>
                </a:solidFill>
                <a:latin typeface="Arial" panose="020B0604020202020204" pitchFamily="34" charset="0"/>
              </a:rPr>
              <a:t>que la Unidad ha calculado bien la ayuda pagada</a:t>
            </a:r>
            <a:r>
              <a:rPr lang="es-ES" altLang="es-ES" sz="2000" b="1" dirty="0" smtClean="0">
                <a:solidFill>
                  <a:srgbClr val="002060"/>
                </a:solidFill>
                <a:latin typeface="Arial" panose="020B0604020202020204" pitchFamily="34" charset="0"/>
              </a:rPr>
              <a:t>.</a:t>
            </a:r>
          </a:p>
          <a:p>
            <a:pPr>
              <a:lnSpc>
                <a:spcPct val="80000"/>
              </a:lnSpc>
              <a:spcAft>
                <a:spcPts val="600"/>
              </a:spcAft>
              <a:buFont typeface="Wingdings" panose="05000000000000000000" pitchFamily="2" charset="2"/>
              <a:buChar char="ü"/>
            </a:pPr>
            <a:endParaRPr lang="es-ES" altLang="es-ES" sz="2000" b="1" dirty="0">
              <a:solidFill>
                <a:srgbClr val="002060"/>
              </a:solidFill>
              <a:latin typeface="Arial" panose="020B0604020202020204" pitchFamily="34" charset="0"/>
            </a:endParaRPr>
          </a:p>
          <a:p>
            <a:pPr>
              <a:lnSpc>
                <a:spcPct val="80000"/>
              </a:lnSpc>
              <a:spcAft>
                <a:spcPts val="600"/>
              </a:spcAft>
              <a:buFont typeface="Wingdings" panose="05000000000000000000" pitchFamily="2" charset="2"/>
              <a:buChar char="ü"/>
            </a:pPr>
            <a:endParaRPr lang="es-ES" altLang="es-ES" sz="2000" b="1" dirty="0">
              <a:solidFill>
                <a:srgbClr val="002060"/>
              </a:solidFill>
              <a:latin typeface="Arial" panose="020B0604020202020204" pitchFamily="34" charset="0"/>
            </a:endParaRPr>
          </a:p>
          <a:p>
            <a:pPr marL="0" indent="0">
              <a:lnSpc>
                <a:spcPct val="80000"/>
              </a:lnSpc>
              <a:buFontTx/>
              <a:buNone/>
            </a:pPr>
            <a:endParaRPr lang="es-ES" altLang="es-ES" sz="2000" b="1" dirty="0">
              <a:solidFill>
                <a:srgbClr val="002060"/>
              </a:solidFill>
              <a:latin typeface="Arial" panose="020B0604020202020204" pitchFamily="34" charset="0"/>
            </a:endParaRPr>
          </a:p>
          <a:p>
            <a:pPr algn="ctr"/>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Título 1"/>
          <p:cNvSpPr>
            <a:spLocks noGrp="1"/>
          </p:cNvSpPr>
          <p:nvPr>
            <p:ph type="title"/>
          </p:nvPr>
        </p:nvSpPr>
        <p:spPr>
          <a:xfrm>
            <a:off x="684137" y="404664"/>
            <a:ext cx="8229600" cy="1143000"/>
          </a:xfrm>
        </p:spPr>
        <p:txBody>
          <a:bodyPr/>
          <a:lstStyle/>
          <a:p>
            <a:r>
              <a:rPr lang="es-ES" sz="2400" u="sng" dirty="0" smtClean="0"/>
              <a:t>Diseño de pruebas </a:t>
            </a:r>
            <a:r>
              <a:rPr lang="es-ES" sz="2400" dirty="0" smtClean="0"/>
              <a:t>y ejecución pruebas</a:t>
            </a:r>
            <a:endParaRPr lang="es-ES" sz="2400" dirty="0"/>
          </a:p>
        </p:txBody>
      </p:sp>
      <p:sp>
        <p:nvSpPr>
          <p:cNvPr id="6" name="Rectángulo 5"/>
          <p:cNvSpPr/>
          <p:nvPr/>
        </p:nvSpPr>
        <p:spPr>
          <a:xfrm>
            <a:off x="2001537" y="1353765"/>
            <a:ext cx="5594800"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del diseño de pruebas.</a:t>
            </a:r>
          </a:p>
        </p:txBody>
      </p:sp>
    </p:spTree>
    <p:extLst>
      <p:ext uri="{BB962C8B-B14F-4D97-AF65-F5344CB8AC3E}">
        <p14:creationId xmlns:p14="http://schemas.microsoft.com/office/powerpoint/2010/main" val="246326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5920" y="2207866"/>
            <a:ext cx="7920880" cy="4272559"/>
          </a:xfrm>
        </p:spPr>
        <p:txBody>
          <a:bodyPr/>
          <a:lstStyle/>
          <a:p>
            <a:pPr marL="0" indent="0" algn="ctr">
              <a:lnSpc>
                <a:spcPct val="80000"/>
              </a:lnSpc>
              <a:spcAft>
                <a:spcPts val="1200"/>
              </a:spcAft>
              <a:buFontTx/>
              <a:buNone/>
            </a:pPr>
            <a:r>
              <a:rPr lang="es-ES" altLang="es-ES" sz="2400" b="1" dirty="0"/>
              <a:t>Objetivo nº 3: Sobre el procedimiento empleado </a:t>
            </a:r>
            <a:r>
              <a:rPr lang="es-ES" altLang="es-ES" sz="1400" dirty="0" smtClean="0"/>
              <a:t> </a:t>
            </a:r>
            <a:endParaRPr lang="es-ES" altLang="es-ES" sz="1400" dirty="0"/>
          </a:p>
          <a:p>
            <a:pPr marL="0" indent="0">
              <a:lnSpc>
                <a:spcPct val="80000"/>
              </a:lnSpc>
              <a:spcAft>
                <a:spcPts val="1200"/>
              </a:spcAft>
              <a:buFontTx/>
              <a:buNone/>
            </a:pPr>
            <a:r>
              <a:rPr lang="es-ES" altLang="es-ES" sz="2400" b="1" dirty="0"/>
              <a:t>3.5 Sobre el pago de la </a:t>
            </a:r>
            <a:r>
              <a:rPr lang="es-ES" altLang="es-ES" sz="2400" b="1" dirty="0" smtClean="0"/>
              <a:t>ayuda:</a:t>
            </a:r>
            <a:endParaRPr lang="es-ES" altLang="es-ES" sz="2400" b="1" dirty="0"/>
          </a:p>
          <a:p>
            <a:pPr algn="just">
              <a:spcAft>
                <a:spcPct val="35000"/>
              </a:spcAft>
              <a:buFont typeface="Wingdings" panose="05000000000000000000" pitchFamily="2" charset="2"/>
              <a:buChar char="ü"/>
            </a:pPr>
            <a:r>
              <a:rPr lang="es-ES" altLang="es-ES" sz="2000" b="1" dirty="0">
                <a:solidFill>
                  <a:srgbClr val="002060"/>
                </a:solidFill>
                <a:latin typeface="Arial" panose="020B0604020202020204" pitchFamily="34" charset="0"/>
              </a:rPr>
              <a:t>Verificar que la Unidad controla que el importe de la ayuda se ha ingresado en la cuenta del beneficiario, y que lo </a:t>
            </a:r>
            <a:r>
              <a:rPr lang="es-ES" altLang="es-ES" sz="2000" b="1" dirty="0" smtClean="0">
                <a:solidFill>
                  <a:srgbClr val="002060"/>
                </a:solidFill>
                <a:latin typeface="Arial" panose="020B0604020202020204" pitchFamily="34" charset="0"/>
              </a:rPr>
              <a:t>evidencia.</a:t>
            </a:r>
            <a:endParaRPr lang="es-ES" altLang="es-ES" sz="2000" b="1" dirty="0">
              <a:solidFill>
                <a:srgbClr val="002060"/>
              </a:solidFill>
              <a:latin typeface="Arial" panose="020B0604020202020204" pitchFamily="34" charset="0"/>
            </a:endParaRPr>
          </a:p>
          <a:p>
            <a:pPr algn="just">
              <a:spcAft>
                <a:spcPct val="35000"/>
              </a:spcAft>
              <a:buFont typeface="Wingdings" panose="05000000000000000000" pitchFamily="2" charset="2"/>
              <a:buChar char="ü"/>
            </a:pPr>
            <a:r>
              <a:rPr lang="es-ES" altLang="es-ES" sz="2000" b="1" dirty="0" smtClean="0">
                <a:solidFill>
                  <a:srgbClr val="002060"/>
                </a:solidFill>
                <a:latin typeface="Arial" panose="020B0604020202020204" pitchFamily="34" charset="0"/>
              </a:rPr>
              <a:t>Verificar </a:t>
            </a:r>
            <a:r>
              <a:rPr lang="es-ES" altLang="es-ES" sz="2000" b="1" dirty="0">
                <a:solidFill>
                  <a:srgbClr val="002060"/>
                </a:solidFill>
                <a:latin typeface="Arial" panose="020B0604020202020204" pitchFamily="34" charset="0"/>
              </a:rPr>
              <a:t>que la Unidad controla que la propuesta de pago tiene toda la documentación </a:t>
            </a:r>
            <a:r>
              <a:rPr lang="es-ES" altLang="es-ES" sz="2000" b="1" dirty="0" smtClean="0">
                <a:solidFill>
                  <a:srgbClr val="002060"/>
                </a:solidFill>
                <a:latin typeface="Arial" panose="020B0604020202020204" pitchFamily="34" charset="0"/>
              </a:rPr>
              <a:t>preceptiva.</a:t>
            </a:r>
          </a:p>
          <a:p>
            <a:pPr>
              <a:spcAft>
                <a:spcPct val="35000"/>
              </a:spcAft>
            </a:pPr>
            <a:endParaRPr lang="es-ES" altLang="es-ES" sz="2400" dirty="0"/>
          </a:p>
          <a:p>
            <a:pPr>
              <a:spcAft>
                <a:spcPct val="35000"/>
              </a:spcAft>
            </a:pPr>
            <a:endParaRPr lang="es-ES" altLang="es-ES" sz="2400" dirty="0"/>
          </a:p>
          <a:p>
            <a:pPr>
              <a:lnSpc>
                <a:spcPct val="80000"/>
              </a:lnSpc>
              <a:spcAft>
                <a:spcPts val="600"/>
              </a:spcAft>
              <a:buFont typeface="Wingdings" panose="05000000000000000000" pitchFamily="2" charset="2"/>
              <a:buChar char="ü"/>
            </a:pPr>
            <a:endParaRPr lang="es-ES" altLang="es-ES" sz="2000" b="1" dirty="0">
              <a:solidFill>
                <a:srgbClr val="002060"/>
              </a:solidFill>
              <a:latin typeface="Arial" panose="020B0604020202020204" pitchFamily="34" charset="0"/>
            </a:endParaRPr>
          </a:p>
          <a:p>
            <a:pPr>
              <a:lnSpc>
                <a:spcPct val="80000"/>
              </a:lnSpc>
              <a:spcAft>
                <a:spcPts val="600"/>
              </a:spcAft>
              <a:buFont typeface="Wingdings" panose="05000000000000000000" pitchFamily="2" charset="2"/>
              <a:buChar char="ü"/>
            </a:pPr>
            <a:endParaRPr lang="es-ES" altLang="es-ES" sz="2000" b="1" dirty="0">
              <a:solidFill>
                <a:srgbClr val="002060"/>
              </a:solidFill>
              <a:latin typeface="Arial" panose="020B0604020202020204" pitchFamily="34" charset="0"/>
            </a:endParaRPr>
          </a:p>
          <a:p>
            <a:pPr marL="0" indent="0">
              <a:lnSpc>
                <a:spcPct val="80000"/>
              </a:lnSpc>
              <a:buFontTx/>
              <a:buNone/>
            </a:pPr>
            <a:endParaRPr lang="es-ES" altLang="es-ES" sz="2000" b="1" dirty="0">
              <a:solidFill>
                <a:srgbClr val="002060"/>
              </a:solidFill>
              <a:latin typeface="Arial" panose="020B0604020202020204" pitchFamily="34" charset="0"/>
            </a:endParaRPr>
          </a:p>
          <a:p>
            <a:pPr algn="ctr"/>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Título 1"/>
          <p:cNvSpPr>
            <a:spLocks noGrp="1"/>
          </p:cNvSpPr>
          <p:nvPr>
            <p:ph type="title"/>
          </p:nvPr>
        </p:nvSpPr>
        <p:spPr>
          <a:xfrm>
            <a:off x="611560" y="332656"/>
            <a:ext cx="8229600" cy="1143000"/>
          </a:xfrm>
        </p:spPr>
        <p:txBody>
          <a:bodyPr/>
          <a:lstStyle/>
          <a:p>
            <a:r>
              <a:rPr lang="es-ES" sz="2400" u="sng" dirty="0" smtClean="0"/>
              <a:t>Diseño de pruebas </a:t>
            </a:r>
            <a:r>
              <a:rPr lang="es-ES" sz="2400" dirty="0" smtClean="0"/>
              <a:t>y ejecución pruebas</a:t>
            </a:r>
            <a:endParaRPr lang="es-ES" sz="2400" dirty="0"/>
          </a:p>
        </p:txBody>
      </p:sp>
      <p:sp>
        <p:nvSpPr>
          <p:cNvPr id="6" name="Rectángulo 5"/>
          <p:cNvSpPr/>
          <p:nvPr/>
        </p:nvSpPr>
        <p:spPr>
          <a:xfrm>
            <a:off x="1928960" y="1398314"/>
            <a:ext cx="5594800"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del diseño de pruebas.</a:t>
            </a:r>
          </a:p>
        </p:txBody>
      </p:sp>
    </p:spTree>
    <p:extLst>
      <p:ext uri="{BB962C8B-B14F-4D97-AF65-F5344CB8AC3E}">
        <p14:creationId xmlns:p14="http://schemas.microsoft.com/office/powerpoint/2010/main" val="488693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 y="554771"/>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755576" y="1697771"/>
            <a:ext cx="7704856" cy="4272559"/>
          </a:xfrm>
        </p:spPr>
        <p:txBody>
          <a:bodyPr/>
          <a:lstStyle/>
          <a:p>
            <a:pPr marL="536575" indent="-536575" algn="just">
              <a:lnSpc>
                <a:spcPct val="80000"/>
              </a:lnSpc>
              <a:spcAft>
                <a:spcPct val="35000"/>
              </a:spcAft>
            </a:pPr>
            <a:r>
              <a:rPr lang="es-ES" altLang="es-ES" sz="2400" b="1" dirty="0"/>
              <a:t>Organización y exposición de los </a:t>
            </a:r>
            <a:r>
              <a:rPr lang="es-ES" altLang="es-ES" sz="2400" b="1" dirty="0" smtClean="0"/>
              <a:t>resultados: </a:t>
            </a:r>
            <a:endParaRPr lang="es-ES" altLang="es-ES" sz="2400" b="1" dirty="0"/>
          </a:p>
          <a:p>
            <a:pPr marL="536575" indent="-536575" algn="just">
              <a:lnSpc>
                <a:spcPct val="80000"/>
              </a:lnSpc>
              <a:spcBef>
                <a:spcPts val="1200"/>
              </a:spcBef>
              <a:spcAft>
                <a:spcPts val="1200"/>
              </a:spcAft>
              <a:buSzPct val="120000"/>
              <a:buFont typeface="Wingdings" panose="05000000000000000000" pitchFamily="2" charset="2"/>
              <a:buChar char="ü"/>
            </a:pPr>
            <a:r>
              <a:rPr lang="es-ES" altLang="es-ES" sz="1800" dirty="0">
                <a:solidFill>
                  <a:srgbClr val="002060"/>
                </a:solidFill>
                <a:latin typeface="Arial" panose="020B0604020202020204" pitchFamily="34" charset="0"/>
              </a:rPr>
              <a:t>Los resultados se recogen en un papel de trabajo debidamente identificado.</a:t>
            </a:r>
          </a:p>
          <a:p>
            <a:pPr marL="536575" indent="-536575" algn="just">
              <a:lnSpc>
                <a:spcPct val="80000"/>
              </a:lnSpc>
              <a:spcBef>
                <a:spcPts val="1200"/>
              </a:spcBef>
              <a:spcAft>
                <a:spcPts val="1200"/>
              </a:spcAft>
              <a:buSzPct val="120000"/>
              <a:buFont typeface="Wingdings" panose="05000000000000000000" pitchFamily="2" charset="2"/>
              <a:buChar char="ü"/>
            </a:pPr>
            <a:r>
              <a:rPr lang="es-ES" altLang="es-ES" sz="1800" dirty="0">
                <a:solidFill>
                  <a:srgbClr val="002060"/>
                </a:solidFill>
                <a:latin typeface="Arial" panose="020B0604020202020204" pitchFamily="34" charset="0"/>
              </a:rPr>
              <a:t>Se indicará el criterio aplicado en </a:t>
            </a:r>
            <a:r>
              <a:rPr lang="es-ES" altLang="es-ES" sz="1800" b="1" u="sng" dirty="0">
                <a:solidFill>
                  <a:srgbClr val="002060"/>
                </a:solidFill>
                <a:latin typeface="Arial" panose="020B0604020202020204" pitchFamily="34" charset="0"/>
              </a:rPr>
              <a:t>la elección de la muestra</a:t>
            </a:r>
            <a:r>
              <a:rPr lang="es-ES" altLang="es-ES" sz="1800" dirty="0">
                <a:solidFill>
                  <a:srgbClr val="002060"/>
                </a:solidFill>
                <a:latin typeface="Arial" panose="020B0604020202020204" pitchFamily="34" charset="0"/>
              </a:rPr>
              <a:t>.</a:t>
            </a:r>
          </a:p>
          <a:p>
            <a:pPr marL="536575" indent="-536575" algn="just">
              <a:lnSpc>
                <a:spcPct val="80000"/>
              </a:lnSpc>
              <a:spcBef>
                <a:spcPts val="1200"/>
              </a:spcBef>
              <a:spcAft>
                <a:spcPts val="1200"/>
              </a:spcAft>
              <a:buSzPct val="120000"/>
              <a:buFont typeface="Wingdings" panose="05000000000000000000" pitchFamily="2" charset="2"/>
              <a:buChar char="ü"/>
            </a:pPr>
            <a:r>
              <a:rPr lang="es-ES" altLang="es-ES" sz="1800" dirty="0" smtClean="0">
                <a:solidFill>
                  <a:srgbClr val="002060"/>
                </a:solidFill>
                <a:latin typeface="Arial" panose="020B0604020202020204" pitchFamily="34" charset="0"/>
              </a:rPr>
              <a:t>En </a:t>
            </a:r>
            <a:r>
              <a:rPr lang="es-ES" altLang="es-ES" sz="1800" dirty="0">
                <a:solidFill>
                  <a:srgbClr val="002060"/>
                </a:solidFill>
                <a:latin typeface="Arial" panose="020B0604020202020204" pitchFamily="34" charset="0"/>
              </a:rPr>
              <a:t>la exposición de los resultados hay que tener siempre presente </a:t>
            </a:r>
            <a:r>
              <a:rPr lang="es-ES" altLang="es-ES" sz="1800" b="1" u="sng" dirty="0">
                <a:solidFill>
                  <a:srgbClr val="002060"/>
                </a:solidFill>
                <a:latin typeface="Arial" panose="020B0604020202020204" pitchFamily="34" charset="0"/>
              </a:rPr>
              <a:t>la trazabilidad</a:t>
            </a:r>
            <a:r>
              <a:rPr lang="es-ES" altLang="es-ES" sz="1800" dirty="0">
                <a:solidFill>
                  <a:srgbClr val="002060"/>
                </a:solidFill>
                <a:latin typeface="Arial" panose="020B0604020202020204" pitchFamily="34" charset="0"/>
              </a:rPr>
              <a:t>. </a:t>
            </a:r>
          </a:p>
          <a:p>
            <a:pPr marL="536575" indent="-536575" algn="just">
              <a:lnSpc>
                <a:spcPct val="80000"/>
              </a:lnSpc>
              <a:spcBef>
                <a:spcPts val="1200"/>
              </a:spcBef>
              <a:spcAft>
                <a:spcPts val="1200"/>
              </a:spcAft>
              <a:buSzPct val="120000"/>
              <a:buFont typeface="Wingdings" panose="05000000000000000000" pitchFamily="2" charset="2"/>
              <a:buChar char="ü"/>
            </a:pPr>
            <a:r>
              <a:rPr lang="es-ES" altLang="es-ES" sz="1800" dirty="0">
                <a:solidFill>
                  <a:srgbClr val="002060"/>
                </a:solidFill>
                <a:latin typeface="Arial" panose="020B0604020202020204" pitchFamily="34" charset="0"/>
              </a:rPr>
              <a:t>Se incluirán, en el los resultados de la ejecución de pruebas, todas las incidencias e incumplimientos que hayan sido detectados durante la auditoría. Pero situados </a:t>
            </a:r>
            <a:r>
              <a:rPr lang="es-ES" altLang="es-ES" sz="1800" b="1" u="sng" dirty="0">
                <a:solidFill>
                  <a:srgbClr val="002060"/>
                </a:solidFill>
                <a:latin typeface="Arial" panose="020B0604020202020204" pitchFamily="34" charset="0"/>
              </a:rPr>
              <a:t>en una perspectiva adecuada </a:t>
            </a:r>
            <a:r>
              <a:rPr lang="es-ES" altLang="es-ES" sz="1800" dirty="0">
                <a:solidFill>
                  <a:srgbClr val="002060"/>
                </a:solidFill>
                <a:latin typeface="Arial" panose="020B0604020202020204" pitchFamily="34" charset="0"/>
              </a:rPr>
              <a:t>con el objeto de que la Presidencia pueda juzgar su importancia</a:t>
            </a:r>
            <a:r>
              <a:rPr lang="es-ES" altLang="es-ES" sz="1800" dirty="0" smtClean="0">
                <a:solidFill>
                  <a:srgbClr val="002060"/>
                </a:solidFill>
                <a:latin typeface="Arial" panose="020B0604020202020204" pitchFamily="34" charset="0"/>
              </a:rPr>
              <a:t>.</a:t>
            </a:r>
            <a:endParaRPr lang="es-ES" altLang="es-ES" sz="18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Tree>
    <p:extLst>
      <p:ext uri="{BB962C8B-B14F-4D97-AF65-F5344CB8AC3E}">
        <p14:creationId xmlns:p14="http://schemas.microsoft.com/office/powerpoint/2010/main" val="265936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3" y="394743"/>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577715" y="1916815"/>
            <a:ext cx="8297296" cy="4272559"/>
          </a:xfrm>
        </p:spPr>
        <p:txBody>
          <a:bodyPr/>
          <a:lstStyle/>
          <a:p>
            <a:pPr marL="0" indent="0" algn="ctr">
              <a:lnSpc>
                <a:spcPct val="80000"/>
              </a:lnSpc>
              <a:spcBef>
                <a:spcPts val="0"/>
              </a:spcBef>
              <a:spcAft>
                <a:spcPts val="600"/>
              </a:spcAft>
            </a:pPr>
            <a:r>
              <a:rPr lang="es-ES" altLang="es-ES" sz="2400" b="1" dirty="0"/>
              <a:t>Objetivo nº 1: Sobre los procedimientos </a:t>
            </a:r>
            <a:r>
              <a:rPr lang="es-ES" altLang="es-ES" sz="2400" b="1" dirty="0" smtClean="0"/>
              <a:t>escritos.</a:t>
            </a:r>
          </a:p>
          <a:p>
            <a:pPr marL="0" indent="0">
              <a:lnSpc>
                <a:spcPct val="80000"/>
              </a:lnSpc>
              <a:spcBef>
                <a:spcPts val="0"/>
              </a:spcBef>
              <a:spcAft>
                <a:spcPts val="600"/>
              </a:spcAft>
            </a:pPr>
            <a:r>
              <a:rPr lang="es-ES" altLang="es-ES" sz="2000" b="1" dirty="0" smtClean="0"/>
              <a:t>PRUEBA 1.1: Sobre la existencia.</a:t>
            </a:r>
          </a:p>
          <a:p>
            <a:pPr marL="0" indent="0">
              <a:lnSpc>
                <a:spcPct val="80000"/>
              </a:lnSpc>
              <a:spcBef>
                <a:spcPts val="0"/>
              </a:spcBef>
              <a:spcAft>
                <a:spcPts val="600"/>
              </a:spcAft>
            </a:pPr>
            <a:r>
              <a:rPr lang="es-ES" altLang="es-ES" sz="1600" b="1" dirty="0" smtClean="0">
                <a:solidFill>
                  <a:srgbClr val="002060"/>
                </a:solidFill>
                <a:latin typeface="Arial" panose="020B0604020202020204" pitchFamily="34" charset="0"/>
              </a:rPr>
              <a:t>RESULTADO</a:t>
            </a:r>
            <a:r>
              <a:rPr lang="es-ES" altLang="es-ES" sz="1600" b="1" dirty="0">
                <a:solidFill>
                  <a:srgbClr val="002060"/>
                </a:solidFill>
                <a:latin typeface="Arial" panose="020B0604020202020204" pitchFamily="34" charset="0"/>
              </a:rPr>
              <a:t>:</a:t>
            </a:r>
            <a:r>
              <a:rPr lang="es-ES" altLang="es-ES" sz="1600" dirty="0">
                <a:solidFill>
                  <a:srgbClr val="002060"/>
                </a:solidFill>
                <a:latin typeface="Arial" panose="020B0604020202020204" pitchFamily="34" charset="0"/>
              </a:rPr>
              <a:t> </a:t>
            </a:r>
          </a:p>
          <a:p>
            <a:pPr marL="536575" indent="-536575">
              <a:lnSpc>
                <a:spcPct val="80000"/>
              </a:lnSpc>
              <a:spcBef>
                <a:spcPts val="0"/>
              </a:spcBef>
              <a:spcAft>
                <a:spcPts val="600"/>
              </a:spcAft>
            </a:pPr>
            <a:r>
              <a:rPr lang="es-ES" altLang="es-ES" sz="1600" dirty="0">
                <a:solidFill>
                  <a:srgbClr val="002060"/>
                </a:solidFill>
                <a:latin typeface="Arial" panose="020B0604020202020204" pitchFamily="34" charset="0"/>
              </a:rPr>
              <a:t>La Unidad dispone de un manual de procedimiento. </a:t>
            </a:r>
            <a:r>
              <a:rPr lang="es-ES" altLang="es-ES" sz="1600" dirty="0">
                <a:solidFill>
                  <a:schemeClr val="accent4">
                    <a:lumMod val="50000"/>
                  </a:schemeClr>
                </a:solidFill>
                <a:latin typeface="Arial" panose="020B0604020202020204" pitchFamily="34" charset="0"/>
              </a:rPr>
              <a:t>(Documento </a:t>
            </a:r>
            <a:r>
              <a:rPr lang="es-ES" altLang="es-ES" sz="1600" dirty="0" smtClean="0">
                <a:solidFill>
                  <a:schemeClr val="accent4">
                    <a:lumMod val="50000"/>
                  </a:schemeClr>
                </a:solidFill>
                <a:latin typeface="Arial" panose="020B0604020202020204" pitchFamily="34" charset="0"/>
              </a:rPr>
              <a:t>E- 4)</a:t>
            </a:r>
          </a:p>
          <a:p>
            <a:pPr marL="536575" indent="-536575">
              <a:lnSpc>
                <a:spcPct val="80000"/>
              </a:lnSpc>
              <a:spcBef>
                <a:spcPts val="0"/>
              </a:spcBef>
              <a:spcAft>
                <a:spcPts val="600"/>
              </a:spcAft>
            </a:pPr>
            <a:endParaRPr lang="es-ES" altLang="es-ES" sz="1600" dirty="0">
              <a:solidFill>
                <a:schemeClr val="accent4">
                  <a:lumMod val="50000"/>
                </a:schemeClr>
              </a:solidFill>
              <a:latin typeface="Arial" panose="020B0604020202020204" pitchFamily="34" charset="0"/>
            </a:endParaRPr>
          </a:p>
          <a:p>
            <a:pPr marL="536575" indent="-536575">
              <a:lnSpc>
                <a:spcPct val="80000"/>
              </a:lnSpc>
              <a:spcBef>
                <a:spcPts val="0"/>
              </a:spcBef>
              <a:spcAft>
                <a:spcPts val="600"/>
              </a:spcAft>
              <a:buFontTx/>
              <a:buNone/>
            </a:pPr>
            <a:r>
              <a:rPr lang="es-ES" altLang="es-ES" sz="2000" b="1" dirty="0"/>
              <a:t>PRUEBA </a:t>
            </a:r>
            <a:r>
              <a:rPr lang="es-ES" altLang="es-ES" sz="2000" b="1" dirty="0" smtClean="0"/>
              <a:t>1.2</a:t>
            </a:r>
            <a:r>
              <a:rPr lang="es-ES" altLang="es-ES" sz="2000" b="1" dirty="0"/>
              <a:t>: Sobre los aspectos formales.</a:t>
            </a:r>
          </a:p>
          <a:p>
            <a:pPr marL="536575" indent="-536575">
              <a:lnSpc>
                <a:spcPct val="80000"/>
              </a:lnSpc>
              <a:spcBef>
                <a:spcPts val="0"/>
              </a:spcBef>
              <a:spcAft>
                <a:spcPts val="600"/>
              </a:spcAft>
              <a:buFontTx/>
              <a:buNone/>
            </a:pPr>
            <a:r>
              <a:rPr lang="es-ES" altLang="es-ES" sz="1600" b="1" dirty="0">
                <a:solidFill>
                  <a:srgbClr val="002060"/>
                </a:solidFill>
                <a:latin typeface="Arial" panose="020B0604020202020204" pitchFamily="34" charset="0"/>
              </a:rPr>
              <a:t>RESULTADO:</a:t>
            </a:r>
          </a:p>
          <a:p>
            <a:pPr marL="536575" indent="-536575" algn="just">
              <a:lnSpc>
                <a:spcPct val="80000"/>
              </a:lnSpc>
              <a:spcBef>
                <a:spcPts val="400"/>
              </a:spcBef>
              <a:spcAft>
                <a:spcPts val="400"/>
              </a:spcAft>
              <a:buFont typeface="Wingdings" panose="05000000000000000000" pitchFamily="2" charset="2"/>
              <a:buChar char="ü"/>
            </a:pPr>
            <a:r>
              <a:rPr lang="es-ES" altLang="es-ES" sz="1600" dirty="0">
                <a:solidFill>
                  <a:srgbClr val="002060"/>
                </a:solidFill>
                <a:latin typeface="Arial" panose="020B0604020202020204" pitchFamily="34" charset="0"/>
              </a:rPr>
              <a:t>En el 3º apartado del manual se indica cuál es la Unidad que lo ha elaborado, revisado y aprobado (Subdirección General de Control, Área de procedimiento). </a:t>
            </a:r>
          </a:p>
          <a:p>
            <a:pPr marL="536575" indent="-536575" algn="just">
              <a:lnSpc>
                <a:spcPct val="80000"/>
              </a:lnSpc>
              <a:spcBef>
                <a:spcPts val="400"/>
              </a:spcBef>
              <a:spcAft>
                <a:spcPts val="400"/>
              </a:spcAft>
              <a:buFont typeface="Wingdings" panose="05000000000000000000" pitchFamily="2" charset="2"/>
              <a:buChar char="ü"/>
            </a:pPr>
            <a:r>
              <a:rPr lang="es-ES" altLang="es-ES" sz="1600" dirty="0">
                <a:solidFill>
                  <a:srgbClr val="002060"/>
                </a:solidFill>
                <a:latin typeface="Arial" panose="020B0604020202020204" pitchFamily="34" charset="0"/>
              </a:rPr>
              <a:t>La fecha de aprobación y entrada en vigor  es el </a:t>
            </a:r>
            <a:r>
              <a:rPr lang="es-ES" altLang="es-ES" sz="1600" dirty="0" smtClean="0">
                <a:solidFill>
                  <a:srgbClr val="002060"/>
                </a:solidFill>
                <a:latin typeface="Arial" panose="020B0604020202020204" pitchFamily="34" charset="0"/>
              </a:rPr>
              <a:t>10 </a:t>
            </a:r>
            <a:r>
              <a:rPr lang="es-ES" altLang="es-ES" sz="1600" dirty="0">
                <a:solidFill>
                  <a:srgbClr val="002060"/>
                </a:solidFill>
                <a:latin typeface="Arial" panose="020B0604020202020204" pitchFamily="34" charset="0"/>
              </a:rPr>
              <a:t>de febrero de </a:t>
            </a:r>
            <a:r>
              <a:rPr lang="es-ES" altLang="es-ES" sz="1600" dirty="0" smtClean="0">
                <a:solidFill>
                  <a:srgbClr val="002060"/>
                </a:solidFill>
                <a:latin typeface="Arial" panose="020B0604020202020204" pitchFamily="34" charset="0"/>
              </a:rPr>
              <a:t>2016. </a:t>
            </a:r>
            <a:r>
              <a:rPr lang="es-ES" altLang="es-ES" sz="1600" dirty="0" smtClean="0">
                <a:solidFill>
                  <a:schemeClr val="accent5">
                    <a:lumMod val="10000"/>
                  </a:schemeClr>
                </a:solidFill>
              </a:rPr>
              <a:t>(</a:t>
            </a:r>
            <a:r>
              <a:rPr lang="es-ES" altLang="es-ES" sz="1600" dirty="0">
                <a:solidFill>
                  <a:schemeClr val="accent5">
                    <a:lumMod val="10000"/>
                  </a:schemeClr>
                </a:solidFill>
              </a:rPr>
              <a:t>página 2</a:t>
            </a:r>
            <a:r>
              <a:rPr lang="es-ES" altLang="es-ES" sz="1600" dirty="0" smtClean="0">
                <a:solidFill>
                  <a:schemeClr val="accent5">
                    <a:lumMod val="10000"/>
                  </a:schemeClr>
                </a:solidFill>
              </a:rPr>
              <a:t>)</a:t>
            </a:r>
            <a:endParaRPr lang="es-ES" altLang="es-ES" sz="1600" dirty="0">
              <a:solidFill>
                <a:schemeClr val="accent5">
                  <a:lumMod val="10000"/>
                </a:schemeClr>
              </a:solidFill>
              <a:latin typeface="Arial" panose="020B0604020202020204" pitchFamily="34" charset="0"/>
            </a:endParaRPr>
          </a:p>
          <a:p>
            <a:pPr marL="536575" indent="-536575" algn="just">
              <a:lnSpc>
                <a:spcPct val="80000"/>
              </a:lnSpc>
              <a:spcBef>
                <a:spcPts val="400"/>
              </a:spcBef>
              <a:spcAft>
                <a:spcPts val="400"/>
              </a:spcAft>
              <a:buFont typeface="Wingdings" panose="05000000000000000000" pitchFamily="2" charset="2"/>
              <a:buChar char="ü"/>
            </a:pPr>
            <a:r>
              <a:rPr lang="es-ES" altLang="es-ES" sz="1600" dirty="0" smtClean="0">
                <a:solidFill>
                  <a:srgbClr val="002060"/>
                </a:solidFill>
                <a:latin typeface="Arial" panose="020B0604020202020204" pitchFamily="34" charset="0"/>
              </a:rPr>
              <a:t>El </a:t>
            </a:r>
            <a:r>
              <a:rPr lang="es-ES" altLang="es-ES" sz="1600" dirty="0">
                <a:solidFill>
                  <a:srgbClr val="002060"/>
                </a:solidFill>
                <a:latin typeface="Arial" panose="020B0604020202020204" pitchFamily="34" charset="0"/>
              </a:rPr>
              <a:t>manual es la versión </a:t>
            </a:r>
            <a:r>
              <a:rPr lang="es-ES" altLang="es-ES" sz="1600" dirty="0" smtClean="0">
                <a:solidFill>
                  <a:srgbClr val="002060"/>
                </a:solidFill>
                <a:latin typeface="Arial" panose="020B0604020202020204" pitchFamily="34" charset="0"/>
              </a:rPr>
              <a:t>(3/2016).</a:t>
            </a:r>
            <a:r>
              <a:rPr lang="es-ES" altLang="es-ES" sz="1600" dirty="0"/>
              <a:t> </a:t>
            </a:r>
            <a:r>
              <a:rPr lang="es-ES" altLang="es-ES" sz="1600" dirty="0">
                <a:solidFill>
                  <a:schemeClr val="accent5">
                    <a:lumMod val="10000"/>
                  </a:schemeClr>
                </a:solidFill>
              </a:rPr>
              <a:t>(página 2)</a:t>
            </a:r>
          </a:p>
          <a:p>
            <a:pPr marL="536575" indent="-536575" algn="just">
              <a:lnSpc>
                <a:spcPct val="80000"/>
              </a:lnSpc>
              <a:spcBef>
                <a:spcPts val="400"/>
              </a:spcBef>
              <a:spcAft>
                <a:spcPts val="400"/>
              </a:spcAft>
              <a:buFont typeface="Wingdings" panose="05000000000000000000" pitchFamily="2" charset="2"/>
              <a:buChar char="ü"/>
            </a:pPr>
            <a:r>
              <a:rPr lang="es-ES" altLang="es-ES" sz="1600" dirty="0">
                <a:solidFill>
                  <a:srgbClr val="002060"/>
                </a:solidFill>
                <a:latin typeface="Arial" panose="020B0604020202020204" pitchFamily="34" charset="0"/>
              </a:rPr>
              <a:t>No está </a:t>
            </a:r>
            <a:r>
              <a:rPr lang="es-ES" altLang="es-ES" sz="1600" dirty="0" smtClean="0">
                <a:solidFill>
                  <a:srgbClr val="002060"/>
                </a:solidFill>
                <a:latin typeface="Arial" panose="020B0604020202020204" pitchFamily="34" charset="0"/>
              </a:rPr>
              <a:t>firmado.</a:t>
            </a:r>
            <a:endParaRPr lang="es-ES" altLang="es-ES" sz="1600" dirty="0">
              <a:solidFill>
                <a:srgbClr val="002060"/>
              </a:solidFill>
              <a:latin typeface="Arial" panose="020B0604020202020204" pitchFamily="34" charset="0"/>
            </a:endParaRPr>
          </a:p>
          <a:p>
            <a:pPr marL="536575" indent="-536575" algn="just">
              <a:lnSpc>
                <a:spcPct val="80000"/>
              </a:lnSpc>
              <a:spcBef>
                <a:spcPts val="400"/>
              </a:spcBef>
              <a:spcAft>
                <a:spcPts val="400"/>
              </a:spcAft>
              <a:buFont typeface="Wingdings" panose="05000000000000000000" pitchFamily="2" charset="2"/>
              <a:buChar char="ü"/>
            </a:pPr>
            <a:r>
              <a:rPr lang="es-ES" altLang="es-ES" sz="1600" dirty="0">
                <a:solidFill>
                  <a:srgbClr val="002060"/>
                </a:solidFill>
                <a:latin typeface="Arial" panose="020B0604020202020204" pitchFamily="34" charset="0"/>
              </a:rPr>
              <a:t>La vigencia del mismo </a:t>
            </a:r>
            <a:r>
              <a:rPr lang="es-ES" altLang="es-ES" sz="1600" dirty="0" smtClean="0">
                <a:solidFill>
                  <a:srgbClr val="002060"/>
                </a:solidFill>
                <a:latin typeface="Arial" panose="020B0604020202020204" pitchFamily="34" charset="0"/>
              </a:rPr>
              <a:t>es </a:t>
            </a:r>
            <a:r>
              <a:rPr lang="es-ES" altLang="es-ES" sz="1600" dirty="0">
                <a:solidFill>
                  <a:srgbClr val="002060"/>
                </a:solidFill>
                <a:latin typeface="Arial" panose="020B0604020202020204" pitchFamily="34" charset="0"/>
              </a:rPr>
              <a:t>el periodo de programación </a:t>
            </a:r>
            <a:r>
              <a:rPr lang="es-ES" altLang="es-ES" sz="1600" dirty="0" smtClean="0">
                <a:solidFill>
                  <a:srgbClr val="002060"/>
                </a:solidFill>
                <a:latin typeface="Arial" panose="020B0604020202020204" pitchFamily="34" charset="0"/>
              </a:rPr>
              <a:t>2014/2020. </a:t>
            </a:r>
            <a:endParaRPr lang="es-ES" altLang="es-ES" sz="1600" dirty="0">
              <a:solidFill>
                <a:srgbClr val="002060"/>
              </a:solidFill>
              <a:latin typeface="Arial" panose="020B0604020202020204" pitchFamily="34" charset="0"/>
            </a:endParaRPr>
          </a:p>
          <a:p>
            <a:pPr marL="536575" indent="-536575" algn="just">
              <a:lnSpc>
                <a:spcPct val="80000"/>
              </a:lnSpc>
              <a:spcBef>
                <a:spcPts val="400"/>
              </a:spcBef>
              <a:spcAft>
                <a:spcPts val="400"/>
              </a:spcAft>
              <a:buFont typeface="Wingdings" panose="05000000000000000000" pitchFamily="2" charset="2"/>
              <a:buChar char="ü"/>
            </a:pPr>
            <a:r>
              <a:rPr lang="es-ES" altLang="es-ES" sz="1600" dirty="0" smtClean="0">
                <a:solidFill>
                  <a:srgbClr val="002060"/>
                </a:solidFill>
                <a:latin typeface="Arial" panose="020B0604020202020204" pitchFamily="34" charset="0"/>
              </a:rPr>
              <a:t>El </a:t>
            </a:r>
            <a:r>
              <a:rPr lang="es-ES" altLang="es-ES" sz="1600" dirty="0">
                <a:solidFill>
                  <a:srgbClr val="002060"/>
                </a:solidFill>
                <a:latin typeface="Arial" panose="020B0604020202020204" pitchFamily="34" charset="0"/>
              </a:rPr>
              <a:t>manual tiene un apartado sobre los puestos de trabajo </a:t>
            </a:r>
            <a:r>
              <a:rPr lang="es-ES" altLang="es-ES" sz="1600" i="1" dirty="0">
                <a:solidFill>
                  <a:srgbClr val="002060"/>
                </a:solidFill>
                <a:latin typeface="Arial" panose="020B0604020202020204" pitchFamily="34" charset="0"/>
              </a:rPr>
              <a:t>(“5 Efectivos humanos”) </a:t>
            </a:r>
            <a:r>
              <a:rPr lang="es-ES" altLang="es-ES" sz="1600" dirty="0">
                <a:solidFill>
                  <a:srgbClr val="002060"/>
                </a:solidFill>
                <a:latin typeface="Arial" panose="020B0604020202020204" pitchFamily="34" charset="0"/>
              </a:rPr>
              <a:t>pero no se precisa la responsabilidad y participación de cada puesto de trabajo. </a:t>
            </a:r>
          </a:p>
          <a:p>
            <a:pPr>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9229" y="129459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420550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3" y="394743"/>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42221" y="1964729"/>
            <a:ext cx="8050949" cy="4272559"/>
          </a:xfrm>
        </p:spPr>
        <p:txBody>
          <a:bodyPr/>
          <a:lstStyle/>
          <a:p>
            <a:pPr marL="0" indent="0" algn="ctr">
              <a:lnSpc>
                <a:spcPct val="80000"/>
              </a:lnSpc>
              <a:spcAft>
                <a:spcPts val="1200"/>
              </a:spcAft>
            </a:pPr>
            <a:r>
              <a:rPr lang="es-ES" altLang="es-ES" sz="2400" b="1" dirty="0"/>
              <a:t>Objetivo nº 1: Sobre los procedimientos escritos.</a:t>
            </a:r>
          </a:p>
          <a:p>
            <a:pPr marL="0" indent="0" algn="just">
              <a:lnSpc>
                <a:spcPct val="80000"/>
              </a:lnSpc>
              <a:spcAft>
                <a:spcPts val="1200"/>
              </a:spcAft>
            </a:pPr>
            <a:r>
              <a:rPr lang="es-ES" altLang="es-ES" sz="2000" b="1" dirty="0"/>
              <a:t>PRUEBA </a:t>
            </a:r>
            <a:r>
              <a:rPr lang="es-ES" altLang="es-ES" sz="2000" b="1" dirty="0" smtClean="0"/>
              <a:t>1.3</a:t>
            </a:r>
            <a:r>
              <a:rPr lang="es-ES" altLang="es-ES" sz="2000" b="1" dirty="0"/>
              <a:t>:</a:t>
            </a:r>
            <a:r>
              <a:rPr lang="es-ES" altLang="es-ES" sz="2000" b="1" dirty="0" smtClean="0"/>
              <a:t> </a:t>
            </a:r>
            <a:r>
              <a:rPr lang="es-ES" altLang="es-ES" sz="2000" b="1" dirty="0"/>
              <a:t>Sobre el contenido del manual</a:t>
            </a:r>
            <a:r>
              <a:rPr lang="es-ES" altLang="es-ES" sz="2000" b="1" dirty="0" smtClean="0"/>
              <a:t>.</a:t>
            </a:r>
            <a:endParaRPr lang="es-ES" altLang="es-ES" sz="2000" b="1" dirty="0"/>
          </a:p>
          <a:p>
            <a:pPr marL="0" indent="0" algn="just">
              <a:lnSpc>
                <a:spcPct val="80000"/>
              </a:lnSpc>
              <a:spcAft>
                <a:spcPts val="1200"/>
              </a:spcAft>
            </a:pPr>
            <a:r>
              <a:rPr lang="es-ES" altLang="es-ES" sz="2000" b="1" dirty="0"/>
              <a:t>PRUEBA </a:t>
            </a:r>
            <a:r>
              <a:rPr lang="es-ES" altLang="es-ES" sz="2000" b="1" dirty="0" smtClean="0"/>
              <a:t>1.3.1 </a:t>
            </a:r>
            <a:r>
              <a:rPr lang="es-ES" altLang="es-ES" sz="2000" b="1" dirty="0"/>
              <a:t>Sobre la </a:t>
            </a:r>
            <a:r>
              <a:rPr lang="es-ES" altLang="es-ES" sz="2000" b="1" dirty="0" smtClean="0"/>
              <a:t>estructura.</a:t>
            </a:r>
          </a:p>
          <a:p>
            <a:pPr marL="0" indent="0" algn="just">
              <a:lnSpc>
                <a:spcPct val="80000"/>
              </a:lnSpc>
              <a:spcAft>
                <a:spcPts val="1200"/>
              </a:spcAft>
            </a:pPr>
            <a:r>
              <a:rPr lang="es-ES" altLang="es-ES" sz="1600" b="1" dirty="0" smtClean="0">
                <a:solidFill>
                  <a:srgbClr val="002060"/>
                </a:solidFill>
                <a:latin typeface="Arial" panose="020B0604020202020204" pitchFamily="34" charset="0"/>
              </a:rPr>
              <a:t>RESULTADO</a:t>
            </a:r>
            <a:r>
              <a:rPr lang="es-ES" altLang="es-ES" sz="1600" b="1" dirty="0">
                <a:solidFill>
                  <a:srgbClr val="002060"/>
                </a:solidFill>
                <a:latin typeface="Arial" panose="020B0604020202020204" pitchFamily="34" charset="0"/>
              </a:rPr>
              <a:t>:</a:t>
            </a:r>
          </a:p>
          <a:p>
            <a:pPr marL="285750" indent="-285750" algn="just">
              <a:lnSpc>
                <a:spcPct val="80000"/>
              </a:lnSpc>
              <a:spcAft>
                <a:spcPts val="1200"/>
              </a:spcAft>
              <a:buFont typeface="Wingdings" panose="05000000000000000000" pitchFamily="2" charset="2"/>
              <a:buChar char="ü"/>
            </a:pPr>
            <a:r>
              <a:rPr lang="es-ES" altLang="es-ES" sz="1600" dirty="0" smtClean="0">
                <a:solidFill>
                  <a:srgbClr val="002060"/>
                </a:solidFill>
                <a:latin typeface="Arial" panose="020B0604020202020204" pitchFamily="34" charset="0"/>
              </a:rPr>
              <a:t>El </a:t>
            </a:r>
            <a:r>
              <a:rPr lang="es-ES" altLang="es-ES" sz="1600" dirty="0">
                <a:solidFill>
                  <a:srgbClr val="002060"/>
                </a:solidFill>
                <a:latin typeface="Arial" panose="020B0604020202020204" pitchFamily="34" charset="0"/>
              </a:rPr>
              <a:t>manual está formado por </a:t>
            </a:r>
            <a:r>
              <a:rPr lang="es-ES" altLang="es-ES" sz="1600" dirty="0" smtClean="0">
                <a:solidFill>
                  <a:srgbClr val="002060"/>
                </a:solidFill>
                <a:latin typeface="Arial" panose="020B0604020202020204" pitchFamily="34" charset="0"/>
              </a:rPr>
              <a:t>5 </a:t>
            </a:r>
            <a:r>
              <a:rPr lang="es-ES" altLang="es-ES" sz="1600" dirty="0">
                <a:solidFill>
                  <a:srgbClr val="002060"/>
                </a:solidFill>
                <a:latin typeface="Arial" panose="020B0604020202020204" pitchFamily="34" charset="0"/>
              </a:rPr>
              <a:t>apartados y </a:t>
            </a:r>
            <a:r>
              <a:rPr lang="es-ES" altLang="es-ES" sz="1600" dirty="0" smtClean="0">
                <a:solidFill>
                  <a:srgbClr val="002060"/>
                </a:solidFill>
                <a:latin typeface="Arial" panose="020B0604020202020204" pitchFamily="34" charset="0"/>
              </a:rPr>
              <a:t>15 </a:t>
            </a:r>
            <a:r>
              <a:rPr lang="es-ES" altLang="es-ES" sz="1600" dirty="0">
                <a:solidFill>
                  <a:srgbClr val="002060"/>
                </a:solidFill>
                <a:latin typeface="Arial" panose="020B0604020202020204" pitchFamily="34" charset="0"/>
              </a:rPr>
              <a:t>Anexos. </a:t>
            </a:r>
          </a:p>
          <a:p>
            <a:pPr marL="285750" indent="-285750" algn="just">
              <a:lnSpc>
                <a:spcPct val="80000"/>
              </a:lnSpc>
              <a:spcAft>
                <a:spcPts val="1200"/>
              </a:spcAft>
              <a:buFont typeface="Wingdings" panose="05000000000000000000" pitchFamily="2" charset="2"/>
              <a:buChar char="ü"/>
            </a:pPr>
            <a:r>
              <a:rPr lang="es-ES" altLang="es-ES" sz="1600" dirty="0" smtClean="0">
                <a:solidFill>
                  <a:srgbClr val="002060"/>
                </a:solidFill>
                <a:latin typeface="Arial" panose="020B0604020202020204" pitchFamily="34" charset="0"/>
              </a:rPr>
              <a:t>El </a:t>
            </a:r>
            <a:r>
              <a:rPr lang="es-ES" altLang="es-ES" sz="1600" dirty="0">
                <a:solidFill>
                  <a:srgbClr val="002060"/>
                </a:solidFill>
                <a:latin typeface="Arial" panose="020B0604020202020204" pitchFamily="34" charset="0"/>
              </a:rPr>
              <a:t>manual no está paginado y algunos anexos no están numerados, o están repetidos,( hay </a:t>
            </a:r>
            <a:r>
              <a:rPr lang="es-ES" altLang="es-ES" sz="1600" dirty="0" smtClean="0">
                <a:solidFill>
                  <a:srgbClr val="002060"/>
                </a:solidFill>
                <a:latin typeface="Arial" panose="020B0604020202020204" pitchFamily="34" charset="0"/>
              </a:rPr>
              <a:t>2 </a:t>
            </a:r>
            <a:r>
              <a:rPr lang="es-ES" altLang="es-ES" sz="1600" dirty="0">
                <a:solidFill>
                  <a:srgbClr val="002060"/>
                </a:solidFill>
                <a:latin typeface="Arial" panose="020B0604020202020204" pitchFamily="34" charset="0"/>
              </a:rPr>
              <a:t>anexos </a:t>
            </a:r>
            <a:r>
              <a:rPr lang="es-ES" altLang="es-ES" sz="1600" dirty="0" smtClean="0">
                <a:solidFill>
                  <a:srgbClr val="002060"/>
                </a:solidFill>
                <a:latin typeface="Arial" panose="020B0604020202020204" pitchFamily="34" charset="0"/>
              </a:rPr>
              <a:t>8).</a:t>
            </a:r>
            <a:endParaRPr lang="es-ES" altLang="es-ES" sz="1600" dirty="0">
              <a:solidFill>
                <a:srgbClr val="002060"/>
              </a:solidFill>
              <a:latin typeface="Arial" panose="020B0604020202020204" pitchFamily="34" charset="0"/>
            </a:endParaRPr>
          </a:p>
          <a:p>
            <a:pPr marL="0" indent="0" algn="just">
              <a:lnSpc>
                <a:spcPct val="80000"/>
              </a:lnSpc>
              <a:spcAft>
                <a:spcPts val="1200"/>
              </a:spcAft>
            </a:pPr>
            <a:r>
              <a:rPr lang="es-ES" altLang="es-ES" sz="2000" b="1" dirty="0"/>
              <a:t>PRUEBA </a:t>
            </a:r>
            <a:r>
              <a:rPr lang="es-ES" altLang="es-ES" sz="2000" b="1" dirty="0" smtClean="0"/>
              <a:t>1.3.2 </a:t>
            </a:r>
            <a:r>
              <a:rPr lang="es-ES" altLang="es-ES" sz="2000" b="1" dirty="0"/>
              <a:t>Sobre la </a:t>
            </a:r>
            <a:r>
              <a:rPr lang="es-ES" altLang="es-ES" sz="2000" b="1" dirty="0" smtClean="0"/>
              <a:t>actualización.</a:t>
            </a:r>
            <a:endParaRPr lang="es-ES" altLang="es-ES" sz="2000" b="1" dirty="0"/>
          </a:p>
          <a:p>
            <a:pPr marL="0" indent="0" algn="just">
              <a:lnSpc>
                <a:spcPct val="80000"/>
              </a:lnSpc>
              <a:spcAft>
                <a:spcPts val="1200"/>
              </a:spcAft>
            </a:pPr>
            <a:r>
              <a:rPr lang="es-ES" altLang="es-ES" sz="1600" b="1" dirty="0">
                <a:solidFill>
                  <a:srgbClr val="002060"/>
                </a:solidFill>
                <a:latin typeface="Arial" panose="020B0604020202020204" pitchFamily="34" charset="0"/>
              </a:rPr>
              <a:t>RESULTADO: </a:t>
            </a:r>
          </a:p>
          <a:p>
            <a:pPr marL="0" indent="0" algn="just">
              <a:lnSpc>
                <a:spcPct val="80000"/>
              </a:lnSpc>
              <a:spcAft>
                <a:spcPts val="1200"/>
              </a:spcAft>
            </a:pPr>
            <a:r>
              <a:rPr lang="es-ES" altLang="es-ES" sz="1600" dirty="0" smtClean="0">
                <a:solidFill>
                  <a:srgbClr val="002060"/>
                </a:solidFill>
                <a:latin typeface="Arial" panose="020B0604020202020204" pitchFamily="34" charset="0"/>
              </a:rPr>
              <a:t>No está </a:t>
            </a:r>
            <a:r>
              <a:rPr lang="es-ES" altLang="es-ES" sz="1600" dirty="0">
                <a:solidFill>
                  <a:srgbClr val="002060"/>
                </a:solidFill>
                <a:latin typeface="Arial" panose="020B0604020202020204" pitchFamily="34" charset="0"/>
              </a:rPr>
              <a:t>actualizado respecto de la normativa de aplicación, </a:t>
            </a:r>
            <a:r>
              <a:rPr lang="es-ES" altLang="es-ES" sz="1600" dirty="0" smtClean="0">
                <a:solidFill>
                  <a:srgbClr val="002060"/>
                </a:solidFill>
                <a:latin typeface="Arial" panose="020B0604020202020204" pitchFamily="34" charset="0"/>
              </a:rPr>
              <a:t>si lo está respecto de </a:t>
            </a:r>
            <a:r>
              <a:rPr lang="es-ES" altLang="es-ES" sz="1600" dirty="0">
                <a:solidFill>
                  <a:srgbClr val="002060"/>
                </a:solidFill>
                <a:latin typeface="Arial" panose="020B0604020202020204" pitchFamily="34" charset="0"/>
              </a:rPr>
              <a:t>la estructura de la </a:t>
            </a:r>
            <a:r>
              <a:rPr lang="es-ES" altLang="es-ES" sz="1600" dirty="0" smtClean="0">
                <a:solidFill>
                  <a:srgbClr val="002060"/>
                </a:solidFill>
                <a:latin typeface="Arial" panose="020B0604020202020204" pitchFamily="34" charset="0"/>
              </a:rPr>
              <a:t>unidad y las aplicaciones </a:t>
            </a:r>
            <a:r>
              <a:rPr lang="es-ES" altLang="es-ES" sz="1600" dirty="0">
                <a:solidFill>
                  <a:srgbClr val="002060"/>
                </a:solidFill>
                <a:latin typeface="Arial" panose="020B0604020202020204" pitchFamily="34" charset="0"/>
              </a:rPr>
              <a:t>que usan. </a:t>
            </a:r>
          </a:p>
          <a:p>
            <a:pPr>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9229" y="129459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3005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3" y="394743"/>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89478" y="1872807"/>
            <a:ext cx="8050949" cy="4272559"/>
          </a:xfrm>
        </p:spPr>
        <p:txBody>
          <a:bodyPr/>
          <a:lstStyle/>
          <a:p>
            <a:pPr marL="0" indent="0" algn="ctr">
              <a:lnSpc>
                <a:spcPct val="80000"/>
              </a:lnSpc>
              <a:spcAft>
                <a:spcPts val="1200"/>
              </a:spcAft>
            </a:pPr>
            <a:r>
              <a:rPr lang="es-ES" altLang="es-ES" sz="2400" b="1" dirty="0"/>
              <a:t>Objetivo nº 1: Sobre los procedimientos escritos.</a:t>
            </a:r>
          </a:p>
          <a:p>
            <a:pPr marL="0" indent="0" algn="just">
              <a:lnSpc>
                <a:spcPct val="80000"/>
              </a:lnSpc>
              <a:spcAft>
                <a:spcPts val="1200"/>
              </a:spcAft>
            </a:pPr>
            <a:r>
              <a:rPr lang="es-ES" altLang="es-ES" sz="2000" b="1" dirty="0"/>
              <a:t>PRUEBA </a:t>
            </a:r>
            <a:r>
              <a:rPr lang="es-ES" altLang="es-ES" sz="2000" b="1" dirty="0" smtClean="0"/>
              <a:t>1.3</a:t>
            </a:r>
            <a:r>
              <a:rPr lang="es-ES" altLang="es-ES" sz="2000" b="1" dirty="0"/>
              <a:t>:</a:t>
            </a:r>
            <a:r>
              <a:rPr lang="es-ES" altLang="es-ES" sz="2000" b="1" dirty="0" smtClean="0"/>
              <a:t> </a:t>
            </a:r>
            <a:r>
              <a:rPr lang="es-ES" altLang="es-ES" sz="2000" b="1" dirty="0"/>
              <a:t>Sobre el contenido del manual</a:t>
            </a:r>
            <a:r>
              <a:rPr lang="es-ES" altLang="es-ES" sz="2000" b="1" dirty="0" smtClean="0"/>
              <a:t>.</a:t>
            </a:r>
            <a:endParaRPr lang="es-ES" altLang="es-ES" sz="2000" b="1" dirty="0"/>
          </a:p>
          <a:p>
            <a:pPr marL="536575" indent="-536575">
              <a:lnSpc>
                <a:spcPct val="80000"/>
              </a:lnSpc>
              <a:spcAft>
                <a:spcPct val="35000"/>
              </a:spcAft>
              <a:buFontTx/>
              <a:buNone/>
            </a:pPr>
            <a:r>
              <a:rPr lang="es-ES" altLang="es-ES" sz="2000" b="1" dirty="0" smtClean="0"/>
              <a:t>PRUEBA 1.3.3 </a:t>
            </a:r>
            <a:r>
              <a:rPr lang="es-ES" altLang="es-ES" sz="2000" b="1" dirty="0"/>
              <a:t>Sobre la descripción de las tareas a efectuar:</a:t>
            </a:r>
          </a:p>
          <a:p>
            <a:pPr marL="536575" indent="-536575" algn="just">
              <a:lnSpc>
                <a:spcPct val="80000"/>
              </a:lnSpc>
              <a:spcBef>
                <a:spcPts val="600"/>
              </a:spcBef>
              <a:spcAft>
                <a:spcPts val="600"/>
              </a:spcAft>
              <a:buFontTx/>
              <a:buNone/>
            </a:pPr>
            <a:r>
              <a:rPr lang="es-ES" altLang="es-ES" sz="1600" b="1" dirty="0" smtClean="0">
                <a:solidFill>
                  <a:srgbClr val="002060"/>
                </a:solidFill>
                <a:latin typeface="Arial" panose="020B0604020202020204" pitchFamily="34" charset="0"/>
              </a:rPr>
              <a:t>RESULTADO:</a:t>
            </a:r>
          </a:p>
          <a:p>
            <a:pPr marL="536575" indent="-536575" algn="just">
              <a:lnSpc>
                <a:spcPct val="80000"/>
              </a:lnSpc>
              <a:spcBef>
                <a:spcPts val="600"/>
              </a:spcBef>
              <a:spcAft>
                <a:spcPts val="600"/>
              </a:spcAft>
              <a:buFontTx/>
              <a:buNone/>
            </a:pPr>
            <a:r>
              <a:rPr lang="es-ES" altLang="es-ES" sz="1600" dirty="0" smtClean="0">
                <a:solidFill>
                  <a:srgbClr val="002060"/>
                </a:solidFill>
                <a:latin typeface="Arial" panose="020B0604020202020204" pitchFamily="34" charset="0"/>
              </a:rPr>
              <a:t>En </a:t>
            </a:r>
            <a:r>
              <a:rPr lang="es-ES" altLang="es-ES" sz="1600" dirty="0">
                <a:solidFill>
                  <a:srgbClr val="002060"/>
                </a:solidFill>
                <a:latin typeface="Arial" panose="020B0604020202020204" pitchFamily="34" charset="0"/>
              </a:rPr>
              <a:t>el manual se describen los siguientes aspectos de la gestión de la </a:t>
            </a:r>
            <a:r>
              <a:rPr lang="es-ES" altLang="es-ES" sz="1600" dirty="0" smtClean="0">
                <a:solidFill>
                  <a:srgbClr val="002060"/>
                </a:solidFill>
                <a:latin typeface="Arial" panose="020B0604020202020204" pitchFamily="34" charset="0"/>
              </a:rPr>
              <a:t>medida: controles </a:t>
            </a:r>
            <a:r>
              <a:rPr lang="es-ES" altLang="es-ES" sz="1600" dirty="0">
                <a:solidFill>
                  <a:srgbClr val="002060"/>
                </a:solidFill>
                <a:latin typeface="Arial" panose="020B0604020202020204" pitchFamily="34" charset="0"/>
              </a:rPr>
              <a:t>administrativos, anticipos y garantías, cálculo y saldo de ayuda, </a:t>
            </a:r>
            <a:r>
              <a:rPr lang="es-ES" altLang="es-ES" sz="1600" dirty="0" smtClean="0">
                <a:solidFill>
                  <a:srgbClr val="002060"/>
                </a:solidFill>
                <a:latin typeface="Arial" panose="020B0604020202020204" pitchFamily="34" charset="0"/>
              </a:rPr>
              <a:t>controles sobre </a:t>
            </a:r>
            <a:r>
              <a:rPr lang="es-ES" altLang="es-ES" sz="1600" dirty="0">
                <a:solidFill>
                  <a:srgbClr val="002060"/>
                </a:solidFill>
                <a:latin typeface="Arial" panose="020B0604020202020204" pitchFamily="34" charset="0"/>
              </a:rPr>
              <a:t>el terreno y pagos </a:t>
            </a:r>
            <a:r>
              <a:rPr lang="es-ES" altLang="es-ES" sz="1600" dirty="0" smtClean="0">
                <a:solidFill>
                  <a:srgbClr val="002060"/>
                </a:solidFill>
                <a:latin typeface="Arial" panose="020B0604020202020204" pitchFamily="34" charset="0"/>
              </a:rPr>
              <a:t>indebidos.</a:t>
            </a:r>
            <a:endParaRPr lang="es-ES" altLang="es-ES" sz="1600" dirty="0">
              <a:solidFill>
                <a:srgbClr val="002060"/>
              </a:solidFill>
              <a:latin typeface="Arial" panose="020B0604020202020204" pitchFamily="34" charset="0"/>
            </a:endParaRPr>
          </a:p>
          <a:p>
            <a:pPr marL="536575" indent="-536575" algn="just">
              <a:lnSpc>
                <a:spcPct val="80000"/>
              </a:lnSpc>
              <a:spcBef>
                <a:spcPts val="600"/>
              </a:spcBef>
              <a:spcAft>
                <a:spcPts val="600"/>
              </a:spcAft>
              <a:buFontTx/>
              <a:buNone/>
            </a:pPr>
            <a:r>
              <a:rPr lang="es-ES" altLang="es-ES" sz="1600" dirty="0">
                <a:solidFill>
                  <a:srgbClr val="002060"/>
                </a:solidFill>
                <a:latin typeface="Arial" panose="020B0604020202020204" pitchFamily="34" charset="0"/>
              </a:rPr>
              <a:t>No obstante:</a:t>
            </a:r>
          </a:p>
          <a:p>
            <a:pPr marL="285750" indent="-285750"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Se </a:t>
            </a:r>
            <a:r>
              <a:rPr lang="es-ES" altLang="es-ES" sz="1600" dirty="0">
                <a:solidFill>
                  <a:srgbClr val="002060"/>
                </a:solidFill>
                <a:latin typeface="Arial" panose="020B0604020202020204" pitchFamily="34" charset="0"/>
              </a:rPr>
              <a:t>citan actuaciones que no se describen. </a:t>
            </a:r>
            <a:r>
              <a:rPr lang="es-ES" altLang="es-ES" sz="1600" i="1" dirty="0">
                <a:solidFill>
                  <a:srgbClr val="002060"/>
                </a:solidFill>
                <a:latin typeface="Arial" panose="020B0604020202020204" pitchFamily="34" charset="0"/>
              </a:rPr>
              <a:t>“una vez registradas las solicitudes pasan al servicio gestor”</a:t>
            </a:r>
            <a:r>
              <a:rPr lang="es-ES" altLang="es-ES" sz="1600" dirty="0">
                <a:solidFill>
                  <a:srgbClr val="002060"/>
                </a:solidFill>
                <a:latin typeface="Arial" panose="020B0604020202020204" pitchFamily="34" charset="0"/>
              </a:rPr>
              <a:t> , (…)</a:t>
            </a:r>
          </a:p>
          <a:p>
            <a:pPr marL="285750" indent="-285750"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No </a:t>
            </a:r>
            <a:r>
              <a:rPr lang="es-ES" altLang="es-ES" sz="1600" dirty="0">
                <a:solidFill>
                  <a:srgbClr val="002060"/>
                </a:solidFill>
                <a:latin typeface="Arial" panose="020B0604020202020204" pitchFamily="34" charset="0"/>
              </a:rPr>
              <a:t>se explican los términos siguientes: </a:t>
            </a:r>
            <a:r>
              <a:rPr lang="es-ES" altLang="es-ES" sz="1600" i="1" dirty="0" smtClean="0">
                <a:solidFill>
                  <a:srgbClr val="002060"/>
                </a:solidFill>
                <a:latin typeface="Arial" panose="020B0604020202020204" pitchFamily="34" charset="0"/>
              </a:rPr>
              <a:t>“sanción", "interés”, </a:t>
            </a:r>
            <a:r>
              <a:rPr lang="es-ES" altLang="es-ES" sz="1600" dirty="0">
                <a:solidFill>
                  <a:srgbClr val="002060"/>
                </a:solidFill>
                <a:latin typeface="Arial" panose="020B0604020202020204" pitchFamily="34" charset="0"/>
              </a:rPr>
              <a:t>(…) </a:t>
            </a:r>
          </a:p>
          <a:p>
            <a:pPr marL="285750" indent="-285750"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Respecto </a:t>
            </a:r>
            <a:r>
              <a:rPr lang="es-ES" altLang="es-ES" sz="1600" dirty="0">
                <a:solidFill>
                  <a:srgbClr val="002060"/>
                </a:solidFill>
                <a:latin typeface="Arial" panose="020B0604020202020204" pitchFamily="34" charset="0"/>
              </a:rPr>
              <a:t>a los distintos tipos de documentos que se citan, existen modelos para: </a:t>
            </a:r>
            <a:r>
              <a:rPr lang="es-ES" altLang="es-ES" sz="1600" i="1" dirty="0">
                <a:solidFill>
                  <a:srgbClr val="002060"/>
                </a:solidFill>
                <a:latin typeface="Arial" panose="020B0604020202020204" pitchFamily="34" charset="0"/>
              </a:rPr>
              <a:t>“Informe de </a:t>
            </a:r>
            <a:r>
              <a:rPr lang="es-ES" altLang="es-ES" sz="1600" i="1" dirty="0" smtClean="0">
                <a:solidFill>
                  <a:srgbClr val="002060"/>
                </a:solidFill>
                <a:latin typeface="Arial" panose="020B0604020202020204" pitchFamily="34" charset="0"/>
              </a:rPr>
              <a:t>control</a:t>
            </a:r>
            <a:r>
              <a:rPr lang="es-ES" altLang="es-ES" sz="1600" i="1" dirty="0">
                <a:solidFill>
                  <a:srgbClr val="002060"/>
                </a:solidFill>
                <a:latin typeface="Arial" panose="020B0604020202020204" pitchFamily="34" charset="0"/>
              </a:rPr>
              <a:t>”, “Listas de control “, </a:t>
            </a:r>
            <a:r>
              <a:rPr lang="es-ES" altLang="es-ES" sz="1600" dirty="0">
                <a:solidFill>
                  <a:srgbClr val="002060"/>
                </a:solidFill>
                <a:latin typeface="Arial" panose="020B0604020202020204" pitchFamily="34" charset="0"/>
              </a:rPr>
              <a:t>(…) </a:t>
            </a:r>
            <a:r>
              <a:rPr lang="es-ES" altLang="es-ES" sz="1600" dirty="0" smtClean="0">
                <a:solidFill>
                  <a:srgbClr val="002060"/>
                </a:solidFill>
                <a:latin typeface="Arial" panose="020B0604020202020204" pitchFamily="34" charset="0"/>
              </a:rPr>
              <a:t>,pero </a:t>
            </a:r>
            <a:r>
              <a:rPr lang="es-ES" altLang="es-ES" sz="1600" dirty="0">
                <a:solidFill>
                  <a:srgbClr val="002060"/>
                </a:solidFill>
                <a:latin typeface="Arial" panose="020B0604020202020204" pitchFamily="34" charset="0"/>
              </a:rPr>
              <a:t>no constan los modelos de: </a:t>
            </a:r>
            <a:r>
              <a:rPr lang="es-ES" altLang="es-ES" sz="1600" i="1" dirty="0">
                <a:solidFill>
                  <a:srgbClr val="002060"/>
                </a:solidFill>
                <a:latin typeface="Arial" panose="020B0604020202020204" pitchFamily="34" charset="0"/>
              </a:rPr>
              <a:t>“Resolución”, “Comunicación al interesado”, </a:t>
            </a:r>
            <a:r>
              <a:rPr lang="es-ES" altLang="es-ES" sz="1600" dirty="0">
                <a:solidFill>
                  <a:srgbClr val="002060"/>
                </a:solidFill>
                <a:latin typeface="Arial" panose="020B0604020202020204" pitchFamily="34" charset="0"/>
              </a:rPr>
              <a:t>(….) </a:t>
            </a:r>
          </a:p>
          <a:p>
            <a:pPr marL="536575" indent="-536575" algn="just">
              <a:lnSpc>
                <a:spcPct val="80000"/>
              </a:lnSpc>
              <a:spcAft>
                <a:spcPts val="1200"/>
              </a:spcAft>
              <a:buFontTx/>
              <a:buNone/>
            </a:pPr>
            <a:endParaRPr lang="es-ES" altLang="es-ES" sz="1600" b="1" dirty="0" smtClean="0">
              <a:solidFill>
                <a:srgbClr val="002060"/>
              </a:solidFill>
              <a:latin typeface="Arial" panose="020B0604020202020204" pitchFamily="34" charset="0"/>
            </a:endParaRPr>
          </a:p>
          <a:p>
            <a:pPr marL="536575" indent="-536575" algn="just">
              <a:lnSpc>
                <a:spcPct val="80000"/>
              </a:lnSpc>
              <a:spcAft>
                <a:spcPts val="1200"/>
              </a:spcAft>
              <a:buFontTx/>
              <a:buNone/>
            </a:pPr>
            <a:endParaRPr lang="es-ES" altLang="es-ES" sz="1600" b="1" dirty="0">
              <a:solidFill>
                <a:srgbClr val="002060"/>
              </a:solidFill>
              <a:latin typeface="Arial" panose="020B0604020202020204" pitchFamily="34" charset="0"/>
            </a:endParaRPr>
          </a:p>
          <a:p>
            <a:pPr>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Rectángulo 4"/>
          <p:cNvSpPr/>
          <p:nvPr/>
        </p:nvSpPr>
        <p:spPr>
          <a:xfrm>
            <a:off x="1759229" y="129459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2061197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733" y="332656"/>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54068" y="1812830"/>
            <a:ext cx="8212285" cy="4272559"/>
          </a:xfrm>
        </p:spPr>
        <p:txBody>
          <a:bodyPr/>
          <a:lstStyle/>
          <a:p>
            <a:pPr marL="0" indent="0" algn="ctr">
              <a:lnSpc>
                <a:spcPct val="80000"/>
              </a:lnSpc>
              <a:spcAft>
                <a:spcPts val="1200"/>
              </a:spcAft>
            </a:pPr>
            <a:r>
              <a:rPr lang="es-ES" altLang="es-ES" sz="2400" b="1" dirty="0"/>
              <a:t>Objetivo nº 1: Sobre los procedimientos escritos.</a:t>
            </a:r>
          </a:p>
          <a:p>
            <a:pPr marL="0" indent="0" algn="just">
              <a:lnSpc>
                <a:spcPct val="80000"/>
              </a:lnSpc>
              <a:spcAft>
                <a:spcPts val="1200"/>
              </a:spcAft>
            </a:pPr>
            <a:r>
              <a:rPr lang="es-ES" altLang="es-ES" sz="2000" b="1" dirty="0"/>
              <a:t>PRUEBA 1.3: Sobre el contenido del manual.</a:t>
            </a:r>
          </a:p>
          <a:p>
            <a:pPr marL="536575" indent="-536575" algn="just">
              <a:lnSpc>
                <a:spcPct val="80000"/>
              </a:lnSpc>
              <a:spcAft>
                <a:spcPct val="35000"/>
              </a:spcAft>
              <a:buFontTx/>
              <a:buNone/>
            </a:pPr>
            <a:r>
              <a:rPr lang="es-ES" altLang="es-ES" sz="2000" b="1" dirty="0"/>
              <a:t>PRUEBA 1.3.3 Sobre la descripción de las tareas a </a:t>
            </a:r>
            <a:r>
              <a:rPr lang="es-ES" altLang="es-ES" sz="2000" b="1" dirty="0" smtClean="0"/>
              <a:t>efectuar: </a:t>
            </a:r>
            <a:endParaRPr lang="es-ES" altLang="es-ES" sz="1600" dirty="0">
              <a:solidFill>
                <a:schemeClr val="accent5">
                  <a:lumMod val="10000"/>
                </a:schemeClr>
              </a:solidFill>
            </a:endParaRPr>
          </a:p>
          <a:p>
            <a:pPr marL="536575" indent="-536575" algn="just">
              <a:lnSpc>
                <a:spcPct val="80000"/>
              </a:lnSpc>
              <a:spcAft>
                <a:spcPct val="35000"/>
              </a:spcAft>
              <a:buFontTx/>
              <a:buNone/>
            </a:pPr>
            <a:r>
              <a:rPr lang="es-ES" altLang="es-ES" sz="1600" b="1" dirty="0" smtClean="0">
                <a:solidFill>
                  <a:srgbClr val="002060"/>
                </a:solidFill>
                <a:latin typeface="Arial" panose="020B0604020202020204" pitchFamily="34" charset="0"/>
              </a:rPr>
              <a:t>RESULTADO II:</a:t>
            </a:r>
          </a:p>
          <a:p>
            <a:pPr marL="536575" indent="-536575" algn="just">
              <a:lnSpc>
                <a:spcPct val="80000"/>
              </a:lnSpc>
              <a:spcAft>
                <a:spcPct val="35000"/>
              </a:spcAft>
            </a:pPr>
            <a:r>
              <a:rPr lang="es-ES" altLang="es-ES" sz="1600" dirty="0">
                <a:solidFill>
                  <a:srgbClr val="002060"/>
                </a:solidFill>
                <a:latin typeface="Arial" panose="020B0604020202020204" pitchFamily="34" charset="0"/>
              </a:rPr>
              <a:t>No obstante</a:t>
            </a:r>
            <a:r>
              <a:rPr lang="es-ES" altLang="es-ES" sz="1600" dirty="0" smtClean="0">
                <a:solidFill>
                  <a:srgbClr val="002060"/>
                </a:solidFill>
                <a:latin typeface="Arial" panose="020B0604020202020204" pitchFamily="34" charset="0"/>
              </a:rPr>
              <a:t>:</a:t>
            </a:r>
            <a:endParaRPr lang="es-ES" altLang="es-ES" sz="1600" b="1" dirty="0">
              <a:solidFill>
                <a:srgbClr val="002060"/>
              </a:solidFill>
              <a:latin typeface="Arial" panose="020B0604020202020204" pitchFamily="34" charset="0"/>
            </a:endParaRPr>
          </a:p>
          <a:p>
            <a:pPr marL="536575" indent="-536575" algn="just">
              <a:lnSpc>
                <a:spcPct val="80000"/>
              </a:lnSpc>
              <a:spcBef>
                <a:spcPts val="600"/>
              </a:spcBef>
              <a:spcAft>
                <a:spcPts val="600"/>
              </a:spcAft>
              <a:buFont typeface="Wingdings" panose="05000000000000000000" pitchFamily="2" charset="2"/>
              <a:buChar char="ü"/>
            </a:pPr>
            <a:r>
              <a:rPr lang="es-ES" altLang="es-ES" sz="1600" dirty="0">
                <a:solidFill>
                  <a:srgbClr val="002060"/>
                </a:solidFill>
                <a:latin typeface="Arial" panose="020B0604020202020204" pitchFamily="34" charset="0"/>
              </a:rPr>
              <a:t>No se señala la forma de dejar evidencia de las actuaciones que se realizan.</a:t>
            </a:r>
          </a:p>
          <a:p>
            <a:pPr marL="536575" indent="-536575" algn="just">
              <a:lnSpc>
                <a:spcPct val="80000"/>
              </a:lnSpc>
              <a:spcBef>
                <a:spcPts val="600"/>
              </a:spcBef>
              <a:spcAft>
                <a:spcPts val="600"/>
              </a:spcAft>
              <a:buFont typeface="Wingdings" panose="05000000000000000000" pitchFamily="2" charset="2"/>
              <a:buChar char="ü"/>
            </a:pPr>
            <a:r>
              <a:rPr lang="es-ES" altLang="es-ES" sz="1600" dirty="0">
                <a:solidFill>
                  <a:srgbClr val="002060"/>
                </a:solidFill>
                <a:latin typeface="Arial" panose="020B0604020202020204" pitchFamily="34" charset="0"/>
              </a:rPr>
              <a:t>No se informa sobre las comunicaciones necesarias para que se sucedan las  distintas actuaciones que se citan.</a:t>
            </a:r>
          </a:p>
          <a:p>
            <a:pPr marL="536575" indent="-536575" algn="just">
              <a:lnSpc>
                <a:spcPct val="80000"/>
              </a:lnSpc>
              <a:spcBef>
                <a:spcPts val="600"/>
              </a:spcBef>
              <a:spcAft>
                <a:spcPts val="600"/>
              </a:spcAft>
              <a:buFont typeface="Wingdings" panose="05000000000000000000" pitchFamily="2" charset="2"/>
              <a:buChar char="ü"/>
            </a:pPr>
            <a:r>
              <a:rPr lang="es-ES" altLang="es-ES" sz="1600" dirty="0">
                <a:solidFill>
                  <a:srgbClr val="002060"/>
                </a:solidFill>
                <a:latin typeface="Arial" panose="020B0604020202020204" pitchFamily="34" charset="0"/>
              </a:rPr>
              <a:t>La atribución de la responsabilidad de las actuaciones no es homogénea porque a veces se hace a Unidades (Subdirecciones Generales, Intervención Delegada) y a veces a cargos (Director General, Secretario de Estado).</a:t>
            </a:r>
          </a:p>
          <a:p>
            <a:pPr marL="536575" indent="-536575" algn="just">
              <a:lnSpc>
                <a:spcPct val="80000"/>
              </a:lnSpc>
              <a:spcBef>
                <a:spcPts val="600"/>
              </a:spcBef>
              <a:spcAft>
                <a:spcPts val="600"/>
              </a:spcAft>
              <a:buFont typeface="Wingdings" panose="05000000000000000000" pitchFamily="2" charset="2"/>
              <a:buChar char="ü"/>
            </a:pPr>
            <a:r>
              <a:rPr lang="es-ES" altLang="es-ES" sz="1600" dirty="0">
                <a:solidFill>
                  <a:srgbClr val="002060"/>
                </a:solidFill>
                <a:latin typeface="Arial" panose="020B0604020202020204" pitchFamily="34" charset="0"/>
              </a:rPr>
              <a:t>La verificación del cumplimiento de los criterios de </a:t>
            </a:r>
            <a:r>
              <a:rPr lang="es-ES" altLang="es-ES" sz="1600" dirty="0" err="1">
                <a:solidFill>
                  <a:srgbClr val="002060"/>
                </a:solidFill>
                <a:latin typeface="Arial" panose="020B0604020202020204" pitchFamily="34" charset="0"/>
              </a:rPr>
              <a:t>subvencionalidad</a:t>
            </a:r>
            <a:r>
              <a:rPr lang="es-ES" altLang="es-ES" sz="1600" dirty="0">
                <a:solidFill>
                  <a:srgbClr val="002060"/>
                </a:solidFill>
                <a:latin typeface="Arial" panose="020B0604020202020204" pitchFamily="34" charset="0"/>
              </a:rPr>
              <a:t> de los gastos,  no se atribuye a un puesto de trabajo concreto, ni se indica cómo ni en qué documento se deja constancia de tal verificación, ni si las verificaciones requieren supervisión.</a:t>
            </a:r>
          </a:p>
          <a:p>
            <a:pPr marL="0" indent="0"/>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9228" y="1217045"/>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3727068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753" y="332656"/>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54068" y="1812830"/>
            <a:ext cx="8212285" cy="4272559"/>
          </a:xfrm>
        </p:spPr>
        <p:txBody>
          <a:bodyPr/>
          <a:lstStyle/>
          <a:p>
            <a:pPr marL="0" indent="0" algn="ctr">
              <a:lnSpc>
                <a:spcPct val="80000"/>
              </a:lnSpc>
              <a:spcAft>
                <a:spcPts val="1200"/>
              </a:spcAft>
            </a:pPr>
            <a:r>
              <a:rPr lang="es-ES" altLang="es-ES" sz="2400" b="1" dirty="0"/>
              <a:t>Objetivo nº 1: Sobre los procedimientos escritos.</a:t>
            </a:r>
          </a:p>
          <a:p>
            <a:pPr marL="0" indent="0" algn="just">
              <a:lnSpc>
                <a:spcPct val="80000"/>
              </a:lnSpc>
              <a:spcAft>
                <a:spcPts val="1200"/>
              </a:spcAft>
            </a:pPr>
            <a:r>
              <a:rPr lang="es-ES" altLang="es-ES" sz="2000" b="1" dirty="0"/>
              <a:t>PRUEBA 1.3: Sobre el contenido del manual.</a:t>
            </a:r>
          </a:p>
          <a:p>
            <a:pPr marL="536575" indent="-536575" algn="just">
              <a:lnSpc>
                <a:spcPct val="80000"/>
              </a:lnSpc>
              <a:spcAft>
                <a:spcPct val="35000"/>
              </a:spcAft>
              <a:buFontTx/>
              <a:buNone/>
            </a:pPr>
            <a:r>
              <a:rPr lang="es-ES" altLang="es-ES" sz="2000" b="1" dirty="0"/>
              <a:t>PRUEBA 1.3.3 Sobre la descripción de las tareas a </a:t>
            </a:r>
            <a:r>
              <a:rPr lang="es-ES" altLang="es-ES" sz="2000" b="1" dirty="0" smtClean="0"/>
              <a:t>efectuar: </a:t>
            </a:r>
            <a:endParaRPr lang="es-ES" altLang="es-ES" sz="1600" dirty="0">
              <a:solidFill>
                <a:schemeClr val="accent5">
                  <a:lumMod val="10000"/>
                </a:schemeClr>
              </a:solidFill>
            </a:endParaRPr>
          </a:p>
          <a:p>
            <a:pPr marL="536575" indent="-536575" algn="just">
              <a:lnSpc>
                <a:spcPct val="80000"/>
              </a:lnSpc>
              <a:spcAft>
                <a:spcPct val="35000"/>
              </a:spcAft>
              <a:buFontTx/>
              <a:buNone/>
            </a:pPr>
            <a:r>
              <a:rPr lang="es-ES" altLang="es-ES" sz="1600" b="1" dirty="0" smtClean="0">
                <a:solidFill>
                  <a:srgbClr val="002060"/>
                </a:solidFill>
                <a:latin typeface="Arial" panose="020B0604020202020204" pitchFamily="34" charset="0"/>
              </a:rPr>
              <a:t>RESULTADO III:</a:t>
            </a:r>
          </a:p>
          <a:p>
            <a:pPr marL="536575" indent="-536575" algn="just">
              <a:lnSpc>
                <a:spcPct val="80000"/>
              </a:lnSpc>
              <a:spcAft>
                <a:spcPct val="35000"/>
              </a:spcAft>
            </a:pPr>
            <a:r>
              <a:rPr lang="es-ES" altLang="es-ES" sz="1600" dirty="0">
                <a:solidFill>
                  <a:srgbClr val="002060"/>
                </a:solidFill>
                <a:latin typeface="Arial" panose="020B0604020202020204" pitchFamily="34" charset="0"/>
              </a:rPr>
              <a:t>No obstante</a:t>
            </a:r>
            <a:r>
              <a:rPr lang="es-ES" altLang="es-ES" sz="1600" dirty="0" smtClean="0">
                <a:solidFill>
                  <a:srgbClr val="002060"/>
                </a:solidFill>
                <a:latin typeface="Arial" panose="020B0604020202020204" pitchFamily="34" charset="0"/>
              </a:rPr>
              <a:t>:</a:t>
            </a:r>
            <a:endParaRPr lang="es-ES" altLang="es-ES" sz="1600" b="1" dirty="0">
              <a:solidFill>
                <a:srgbClr val="002060"/>
              </a:solidFill>
              <a:latin typeface="Arial" panose="020B0604020202020204" pitchFamily="34" charset="0"/>
            </a:endParaRPr>
          </a:p>
          <a:p>
            <a:pPr marL="536575" indent="-536575" algn="just">
              <a:lnSpc>
                <a:spcPct val="80000"/>
              </a:lnSpc>
              <a:spcBef>
                <a:spcPts val="600"/>
              </a:spcBef>
              <a:spcAft>
                <a:spcPts val="600"/>
              </a:spcAft>
              <a:buFont typeface="Wingdings" panose="05000000000000000000" pitchFamily="2" charset="2"/>
              <a:buChar char="ü"/>
            </a:pPr>
            <a:r>
              <a:rPr lang="es-ES" altLang="es-ES" sz="1600" dirty="0">
                <a:solidFill>
                  <a:srgbClr val="002060"/>
                </a:solidFill>
                <a:latin typeface="Arial" panose="020B0604020202020204" pitchFamily="34" charset="0"/>
              </a:rPr>
              <a:t>No se indica como proceder en el caso de incumplimientos.  </a:t>
            </a:r>
            <a:endParaRPr lang="es-ES" altLang="es-ES" sz="1600" dirty="0" smtClean="0">
              <a:solidFill>
                <a:srgbClr val="002060"/>
              </a:solidFill>
              <a:latin typeface="Arial" panose="020B0604020202020204" pitchFamily="34" charset="0"/>
            </a:endParaRPr>
          </a:p>
          <a:p>
            <a:pPr marL="536575" indent="-536575"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No </a:t>
            </a:r>
            <a:r>
              <a:rPr lang="es-ES" altLang="es-ES" sz="1600" dirty="0">
                <a:solidFill>
                  <a:srgbClr val="002060"/>
                </a:solidFill>
                <a:latin typeface="Arial" panose="020B0604020202020204" pitchFamily="34" charset="0"/>
              </a:rPr>
              <a:t>se define que se considera un “</a:t>
            </a:r>
            <a:r>
              <a:rPr lang="es-ES" altLang="es-ES" sz="1600" i="1" dirty="0">
                <a:solidFill>
                  <a:srgbClr val="002060"/>
                </a:solidFill>
                <a:latin typeface="Arial" panose="020B0604020202020204" pitchFamily="34" charset="0"/>
              </a:rPr>
              <a:t>expediente”</a:t>
            </a:r>
            <a:r>
              <a:rPr lang="es-ES" altLang="es-ES" sz="1600" dirty="0">
                <a:solidFill>
                  <a:srgbClr val="002060"/>
                </a:solidFill>
                <a:latin typeface="Arial" panose="020B0604020202020204" pitchFamily="34" charset="0"/>
              </a:rPr>
              <a:t>. Se habla de expediente de contratación, expediente de pago, expediente de ayuda, sin describir ninguno de ellos. </a:t>
            </a:r>
            <a:endParaRPr lang="es-ES" altLang="es-ES" sz="1600" dirty="0" smtClean="0">
              <a:solidFill>
                <a:srgbClr val="002060"/>
              </a:solidFill>
              <a:latin typeface="Arial" panose="020B0604020202020204" pitchFamily="34" charset="0"/>
            </a:endParaRPr>
          </a:p>
          <a:p>
            <a:pPr marL="536575" indent="-536575"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Se </a:t>
            </a:r>
            <a:r>
              <a:rPr lang="es-ES" altLang="es-ES" sz="1600" dirty="0">
                <a:solidFill>
                  <a:srgbClr val="002060"/>
                </a:solidFill>
                <a:latin typeface="Arial" panose="020B0604020202020204" pitchFamily="34" charset="0"/>
              </a:rPr>
              <a:t>utilizan expresiones ambiguas: </a:t>
            </a:r>
            <a:r>
              <a:rPr lang="es-ES" altLang="es-ES" sz="1600" i="1" dirty="0">
                <a:solidFill>
                  <a:srgbClr val="002060"/>
                </a:solidFill>
                <a:latin typeface="Arial" panose="020B0604020202020204" pitchFamily="34" charset="0"/>
              </a:rPr>
              <a:t>“transcurrido un tiempo prudencial se reiterará….”, “… dependiendo de la naturaleza del documento se registrará en la Secretaría o en el Servicio.,…. “, “generalmente…”</a:t>
            </a:r>
          </a:p>
          <a:p>
            <a:pPr marL="536575" indent="-536575" algn="just">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Existen </a:t>
            </a:r>
            <a:r>
              <a:rPr lang="es-ES" altLang="es-ES" sz="1600" dirty="0">
                <a:solidFill>
                  <a:srgbClr val="002060"/>
                </a:solidFill>
                <a:latin typeface="Arial" panose="020B0604020202020204" pitchFamily="34" charset="0"/>
              </a:rPr>
              <a:t>modelos en los anexos a los que no se hace referencia alguna en el texto de manual.</a:t>
            </a:r>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0571" y="1239757"/>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358717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409" y="247794"/>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54067" y="1679413"/>
            <a:ext cx="8212285" cy="4272559"/>
          </a:xfrm>
        </p:spPr>
        <p:txBody>
          <a:bodyPr/>
          <a:lstStyle/>
          <a:p>
            <a:pPr marL="363538" indent="-363538" algn="ctr">
              <a:lnSpc>
                <a:spcPct val="80000"/>
              </a:lnSpc>
              <a:spcAft>
                <a:spcPct val="35000"/>
              </a:spcAft>
              <a:buFontTx/>
              <a:buNone/>
            </a:pPr>
            <a:r>
              <a:rPr lang="es-ES" altLang="es-ES" sz="2400" b="1" dirty="0"/>
              <a:t>Objetivo nº 2: Sobre las listas de </a:t>
            </a:r>
            <a:r>
              <a:rPr lang="es-ES" altLang="es-ES" sz="2400" b="1" dirty="0" smtClean="0"/>
              <a:t>control.</a:t>
            </a:r>
            <a:endParaRPr lang="es-ES" altLang="es-ES" sz="2400" b="1" dirty="0"/>
          </a:p>
          <a:p>
            <a:pPr marL="363538" indent="-363538">
              <a:lnSpc>
                <a:spcPct val="80000"/>
              </a:lnSpc>
              <a:spcBef>
                <a:spcPts val="600"/>
              </a:spcBef>
              <a:spcAft>
                <a:spcPts val="600"/>
              </a:spcAft>
              <a:buFontTx/>
              <a:buNone/>
            </a:pPr>
            <a:r>
              <a:rPr lang="es-ES" altLang="es-ES" sz="1600" b="1" dirty="0">
                <a:solidFill>
                  <a:srgbClr val="002060"/>
                </a:solidFill>
                <a:latin typeface="Arial" panose="020B0604020202020204" pitchFamily="34" charset="0"/>
              </a:rPr>
              <a:t>RESULTADO:</a:t>
            </a:r>
          </a:p>
          <a:p>
            <a:pPr marL="363538" indent="-363538">
              <a:lnSpc>
                <a:spcPct val="80000"/>
              </a:lnSpc>
              <a:spcBef>
                <a:spcPts val="600"/>
              </a:spcBef>
              <a:spcAft>
                <a:spcPts val="600"/>
              </a:spcAft>
              <a:buFontTx/>
              <a:buNone/>
            </a:pPr>
            <a:r>
              <a:rPr lang="es-ES" altLang="es-ES" sz="1600" dirty="0">
                <a:solidFill>
                  <a:srgbClr val="002060"/>
                </a:solidFill>
                <a:latin typeface="Arial" panose="020B0604020202020204" pitchFamily="34" charset="0"/>
              </a:rPr>
              <a:t>En el manual figuran un modelo de fichas de control </a:t>
            </a:r>
            <a:r>
              <a:rPr lang="es-ES" altLang="es-ES" sz="1600" dirty="0" smtClean="0">
                <a:solidFill>
                  <a:srgbClr val="002060"/>
                </a:solidFill>
                <a:latin typeface="Arial" panose="020B0604020202020204" pitchFamily="34" charset="0"/>
              </a:rPr>
              <a:t>administrativo</a:t>
            </a:r>
            <a:r>
              <a:rPr lang="es-ES" altLang="es-ES" sz="1600" dirty="0" smtClean="0">
                <a:solidFill>
                  <a:schemeClr val="accent4">
                    <a:lumMod val="50000"/>
                  </a:schemeClr>
                </a:solidFill>
                <a:latin typeface="Arial" panose="020B0604020202020204" pitchFamily="34" charset="0"/>
              </a:rPr>
              <a:t>.(DOC</a:t>
            </a:r>
            <a:r>
              <a:rPr lang="es-ES" altLang="es-ES" sz="1600" dirty="0">
                <a:solidFill>
                  <a:schemeClr val="accent4">
                    <a:lumMod val="50000"/>
                  </a:schemeClr>
                </a:solidFill>
                <a:latin typeface="Arial" panose="020B0604020202020204" pitchFamily="34" charset="0"/>
              </a:rPr>
              <a:t>. </a:t>
            </a:r>
            <a:r>
              <a:rPr lang="es-ES" altLang="es-ES" sz="1600" dirty="0" smtClean="0">
                <a:solidFill>
                  <a:schemeClr val="accent4">
                    <a:lumMod val="50000"/>
                  </a:schemeClr>
                </a:solidFill>
                <a:latin typeface="Arial" panose="020B0604020202020204" pitchFamily="34" charset="0"/>
              </a:rPr>
              <a:t>E-4</a:t>
            </a:r>
            <a:r>
              <a:rPr lang="es-ES" altLang="es-ES" sz="1600" dirty="0">
                <a:solidFill>
                  <a:schemeClr val="accent4">
                    <a:lumMod val="50000"/>
                  </a:schemeClr>
                </a:solidFill>
                <a:latin typeface="Arial" panose="020B0604020202020204" pitchFamily="34" charset="0"/>
              </a:rPr>
              <a:t>, </a:t>
            </a:r>
            <a:r>
              <a:rPr lang="es-ES" altLang="es-ES" sz="1600" dirty="0" smtClean="0">
                <a:solidFill>
                  <a:schemeClr val="accent4">
                    <a:lumMod val="50000"/>
                  </a:schemeClr>
                </a:solidFill>
                <a:latin typeface="Arial" panose="020B0604020202020204" pitchFamily="34" charset="0"/>
              </a:rPr>
              <a:t>primer anexo)</a:t>
            </a:r>
            <a:endParaRPr lang="es-ES" altLang="es-ES" sz="1600" dirty="0">
              <a:solidFill>
                <a:schemeClr val="accent4">
                  <a:lumMod val="50000"/>
                </a:schemeClr>
              </a:solidFill>
              <a:latin typeface="Arial" panose="020B0604020202020204" pitchFamily="34" charset="0"/>
            </a:endParaRPr>
          </a:p>
          <a:p>
            <a:pPr marL="363538" indent="-363538">
              <a:lnSpc>
                <a:spcPct val="80000"/>
              </a:lnSpc>
              <a:spcBef>
                <a:spcPts val="600"/>
              </a:spcBef>
              <a:spcAft>
                <a:spcPts val="600"/>
              </a:spcAft>
              <a:buFontTx/>
              <a:buNone/>
            </a:pPr>
            <a:r>
              <a:rPr lang="es-ES" altLang="es-ES" sz="1600" b="1" dirty="0">
                <a:solidFill>
                  <a:srgbClr val="002060"/>
                </a:solidFill>
                <a:latin typeface="Arial" panose="020B0604020202020204" pitchFamily="34" charset="0"/>
              </a:rPr>
              <a:t>En las listas de control se ha comprobado que:</a:t>
            </a:r>
          </a:p>
          <a:p>
            <a:pPr marL="363538" indent="-363538">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No </a:t>
            </a:r>
            <a:r>
              <a:rPr lang="es-ES" altLang="es-ES" sz="1600" dirty="0">
                <a:solidFill>
                  <a:srgbClr val="002060"/>
                </a:solidFill>
                <a:latin typeface="Arial" panose="020B0604020202020204" pitchFamily="34" charset="0"/>
              </a:rPr>
              <a:t>hay mención a normativa alguna en función de la cual se realizan las comprobaciones.</a:t>
            </a:r>
          </a:p>
          <a:p>
            <a:pPr marL="363538" indent="-363538">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Se </a:t>
            </a:r>
            <a:r>
              <a:rPr lang="es-ES" altLang="es-ES" sz="1600" dirty="0">
                <a:solidFill>
                  <a:srgbClr val="002060"/>
                </a:solidFill>
                <a:latin typeface="Arial" panose="020B0604020202020204" pitchFamily="34" charset="0"/>
              </a:rPr>
              <a:t>indican las comprobaciones que se realizan y se indica un código de incidencia en casos de incumplimiento, pero no se aporta información sobre el motivo o razón de utilizar dichos códigos.</a:t>
            </a:r>
          </a:p>
          <a:p>
            <a:pPr marL="363538" indent="-363538">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Hay </a:t>
            </a:r>
            <a:r>
              <a:rPr lang="es-ES" altLang="es-ES" sz="1600" dirty="0">
                <a:solidFill>
                  <a:srgbClr val="002060"/>
                </a:solidFill>
                <a:latin typeface="Arial" panose="020B0604020202020204" pitchFamily="34" charset="0"/>
              </a:rPr>
              <a:t>un espacio para indicar quien ha realizado el control, la fecha y el resultado. En el manual se señala que las listas cuentan con el visto bueno de un superior jerárquico, aunque en los modelos de la lista no consta una casilla para la supervisión. </a:t>
            </a:r>
          </a:p>
          <a:p>
            <a:pPr marL="363538" indent="-363538">
              <a:lnSpc>
                <a:spcPct val="80000"/>
              </a:lnSpc>
              <a:spcBef>
                <a:spcPts val="600"/>
              </a:spcBef>
              <a:spcAft>
                <a:spcPts val="600"/>
              </a:spcAft>
              <a:buFont typeface="Wingdings" panose="05000000000000000000" pitchFamily="2" charset="2"/>
              <a:buChar char="ü"/>
            </a:pPr>
            <a:r>
              <a:rPr lang="es-ES" altLang="es-ES" sz="1600" dirty="0" smtClean="0">
                <a:solidFill>
                  <a:srgbClr val="002060"/>
                </a:solidFill>
                <a:latin typeface="Arial" panose="020B0604020202020204" pitchFamily="34" charset="0"/>
              </a:rPr>
              <a:t>En </a:t>
            </a:r>
            <a:r>
              <a:rPr lang="es-ES" altLang="es-ES" sz="1600" dirty="0">
                <a:solidFill>
                  <a:srgbClr val="002060"/>
                </a:solidFill>
                <a:latin typeface="Arial" panose="020B0604020202020204" pitchFamily="34" charset="0"/>
              </a:rPr>
              <a:t>lista se distingue entre </a:t>
            </a:r>
            <a:r>
              <a:rPr lang="es-ES" altLang="es-ES" sz="1600" i="1" dirty="0">
                <a:solidFill>
                  <a:srgbClr val="002060"/>
                </a:solidFill>
                <a:latin typeface="Arial" panose="020B0604020202020204" pitchFamily="34" charset="0"/>
              </a:rPr>
              <a:t>“importe solicitado / inicial”, “importe subvencionable” e “importe reducción propuesto”</a:t>
            </a:r>
            <a:r>
              <a:rPr lang="es-ES" altLang="es-ES" sz="1600" dirty="0">
                <a:solidFill>
                  <a:srgbClr val="002060"/>
                </a:solidFill>
                <a:latin typeface="Arial" panose="020B0604020202020204" pitchFamily="34" charset="0"/>
              </a:rPr>
              <a:t>, sin que ni en el manual ni en la listas se indica cual es la diferencia entre dichos importes ni como se calcula.</a:t>
            </a:r>
          </a:p>
          <a:p>
            <a:pPr>
              <a:spcBef>
                <a:spcPts val="600"/>
              </a:spcBef>
              <a:spcAft>
                <a:spcPts val="600"/>
              </a:spcAft>
              <a:buFont typeface="Wingdings" panose="05000000000000000000" pitchFamily="2" charset="2"/>
              <a:buChar char="ü"/>
            </a:pPr>
            <a:endParaRPr lang="es-ES" sz="16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9227" y="1145654"/>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306347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9266" y="543596"/>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790214" y="2202854"/>
            <a:ext cx="8021620" cy="4272559"/>
          </a:xfrm>
        </p:spPr>
        <p:txBody>
          <a:bodyPr/>
          <a:lstStyle/>
          <a:p>
            <a:pPr marL="0" indent="0" algn="ctr">
              <a:lnSpc>
                <a:spcPct val="80000"/>
              </a:lnSpc>
              <a:spcAft>
                <a:spcPct val="35000"/>
              </a:spcAft>
              <a:buFontTx/>
              <a:buNone/>
            </a:pPr>
            <a:r>
              <a:rPr lang="es-ES" altLang="es-ES" sz="2400" b="1" dirty="0"/>
              <a:t>Objetivo nº 3: Sobre la </a:t>
            </a:r>
            <a:r>
              <a:rPr lang="es-ES" altLang="es-ES" sz="2400" b="1" dirty="0" smtClean="0"/>
              <a:t>gestión.</a:t>
            </a:r>
            <a:endParaRPr lang="es-ES" altLang="es-ES" sz="2400" b="1" dirty="0"/>
          </a:p>
          <a:p>
            <a:pPr marL="0" indent="0" algn="just">
              <a:lnSpc>
                <a:spcPct val="80000"/>
              </a:lnSpc>
              <a:spcBef>
                <a:spcPct val="15000"/>
              </a:spcBef>
              <a:spcAft>
                <a:spcPct val="15000"/>
              </a:spcAft>
              <a:buFontTx/>
              <a:buNone/>
            </a:pPr>
            <a:r>
              <a:rPr lang="es-ES" altLang="es-ES" sz="1800" dirty="0">
                <a:solidFill>
                  <a:srgbClr val="002060"/>
                </a:solidFill>
                <a:latin typeface="Arial" panose="020B0604020202020204" pitchFamily="34" charset="0"/>
              </a:rPr>
              <a:t>Se solicitan e identifican los expedientes y toda la documentación que contienen</a:t>
            </a:r>
            <a:r>
              <a:rPr lang="es-ES" altLang="es-ES" sz="1800" dirty="0" smtClean="0">
                <a:solidFill>
                  <a:srgbClr val="002060"/>
                </a:solidFill>
                <a:latin typeface="Arial" panose="020B0604020202020204" pitchFamily="34" charset="0"/>
              </a:rPr>
              <a:t>.</a:t>
            </a:r>
            <a:endParaRPr lang="es-ES" altLang="es-ES" sz="2200" dirty="0"/>
          </a:p>
          <a:p>
            <a:pPr marL="0" indent="0" algn="just">
              <a:lnSpc>
                <a:spcPct val="80000"/>
              </a:lnSpc>
              <a:spcBef>
                <a:spcPct val="15000"/>
              </a:spcBef>
              <a:spcAft>
                <a:spcPct val="15000"/>
              </a:spcAft>
              <a:buFontTx/>
              <a:buNone/>
            </a:pPr>
            <a:r>
              <a:rPr lang="es-ES" altLang="es-ES" sz="1800" dirty="0">
                <a:solidFill>
                  <a:srgbClr val="002060"/>
                </a:solidFill>
                <a:latin typeface="Arial" panose="020B0604020202020204" pitchFamily="34" charset="0"/>
              </a:rPr>
              <a:t>Expediente: </a:t>
            </a:r>
            <a:r>
              <a:rPr lang="es-ES" altLang="es-ES" sz="1800" dirty="0">
                <a:solidFill>
                  <a:schemeClr val="accent5">
                    <a:lumMod val="10000"/>
                  </a:schemeClr>
                </a:solidFill>
                <a:latin typeface="Arial" panose="020B0604020202020204" pitchFamily="34" charset="0"/>
              </a:rPr>
              <a:t>DOC: G-3.1</a:t>
            </a:r>
          </a:p>
          <a:p>
            <a:pPr marL="0" indent="0" algn="just">
              <a:lnSpc>
                <a:spcPct val="80000"/>
              </a:lnSpc>
              <a:spcBef>
                <a:spcPct val="15000"/>
              </a:spcBef>
              <a:spcAft>
                <a:spcPct val="15000"/>
              </a:spcAft>
              <a:buFontTx/>
              <a:buNone/>
            </a:pPr>
            <a:r>
              <a:rPr lang="es-ES" altLang="es-ES" sz="1800" dirty="0">
                <a:solidFill>
                  <a:srgbClr val="002060"/>
                </a:solidFill>
                <a:latin typeface="Arial" panose="020B0604020202020204" pitchFamily="34" charset="0"/>
              </a:rPr>
              <a:t>Está formado por 3 documentos: </a:t>
            </a:r>
          </a:p>
          <a:p>
            <a:pPr marL="1173163" lvl="1" indent="-457200" algn="just">
              <a:lnSpc>
                <a:spcPct val="80000"/>
              </a:lnSpc>
              <a:spcBef>
                <a:spcPct val="15000"/>
              </a:spcBef>
              <a:spcAft>
                <a:spcPct val="15000"/>
              </a:spcAft>
              <a:buSzPct val="120000"/>
              <a:buFont typeface="Wingdings" panose="05000000000000000000" pitchFamily="2" charset="2"/>
              <a:buChar char="Ø"/>
            </a:pPr>
            <a:r>
              <a:rPr lang="es-ES" altLang="es-ES" sz="1800" dirty="0">
                <a:solidFill>
                  <a:srgbClr val="002060"/>
                </a:solidFill>
                <a:latin typeface="Arial" panose="020B0604020202020204" pitchFamily="34" charset="0"/>
              </a:rPr>
              <a:t>La solicitud </a:t>
            </a:r>
            <a:r>
              <a:rPr lang="es-ES" altLang="es-ES" sz="1800" dirty="0" smtClean="0">
                <a:solidFill>
                  <a:schemeClr val="accent5">
                    <a:lumMod val="10000"/>
                  </a:schemeClr>
                </a:solidFill>
                <a:latin typeface="Arial" panose="020B0604020202020204" pitchFamily="34" charset="0"/>
              </a:rPr>
              <a:t>(DOC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G-3.1-01</a:t>
            </a:r>
            <a:r>
              <a:rPr lang="es-ES" altLang="es-ES" sz="1800" dirty="0">
                <a:solidFill>
                  <a:schemeClr val="accent5">
                    <a:lumMod val="10000"/>
                  </a:schemeClr>
                </a:solidFill>
                <a:latin typeface="Arial" panose="020B0604020202020204" pitchFamily="34" charset="0"/>
              </a:rPr>
              <a:t>)</a:t>
            </a:r>
          </a:p>
          <a:p>
            <a:pPr marL="1173163" lvl="1" indent="-457200" algn="just">
              <a:lnSpc>
                <a:spcPct val="80000"/>
              </a:lnSpc>
              <a:spcBef>
                <a:spcPct val="15000"/>
              </a:spcBef>
              <a:spcAft>
                <a:spcPct val="15000"/>
              </a:spcAft>
              <a:buSzPct val="120000"/>
              <a:buFont typeface="Wingdings" panose="05000000000000000000" pitchFamily="2" charset="2"/>
              <a:buChar char="Ø"/>
            </a:pPr>
            <a:r>
              <a:rPr lang="es-ES" altLang="es-ES" sz="1800" dirty="0">
                <a:solidFill>
                  <a:srgbClr val="002060"/>
                </a:solidFill>
                <a:latin typeface="Arial" panose="020B0604020202020204" pitchFamily="34" charset="0"/>
              </a:rPr>
              <a:t>Las facturas </a:t>
            </a:r>
            <a:r>
              <a:rPr lang="es-ES" altLang="es-ES" sz="1800" dirty="0" smtClean="0">
                <a:solidFill>
                  <a:schemeClr val="accent5">
                    <a:lumMod val="10000"/>
                  </a:schemeClr>
                </a:solidFill>
                <a:latin typeface="Arial" panose="020B0604020202020204" pitchFamily="34" charset="0"/>
              </a:rPr>
              <a:t>(DOC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G-3.1-02) </a:t>
            </a:r>
            <a:r>
              <a:rPr lang="es-ES" altLang="es-ES" sz="1800" dirty="0">
                <a:solidFill>
                  <a:schemeClr val="accent5">
                    <a:lumMod val="10000"/>
                  </a:schemeClr>
                </a:solidFill>
                <a:latin typeface="Arial" panose="020B0604020202020204" pitchFamily="34" charset="0"/>
              </a:rPr>
              <a:t>y </a:t>
            </a:r>
            <a:r>
              <a:rPr lang="es-ES" altLang="es-ES" sz="1800" dirty="0" smtClean="0">
                <a:solidFill>
                  <a:schemeClr val="accent5">
                    <a:lumMod val="10000"/>
                  </a:schemeClr>
                </a:solidFill>
                <a:latin typeface="Arial" panose="020B0604020202020204" pitchFamily="34" charset="0"/>
              </a:rPr>
              <a:t>(DOC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G-3.1-03) </a:t>
            </a:r>
            <a:endParaRPr lang="es-ES" altLang="es-ES" sz="1800" dirty="0">
              <a:solidFill>
                <a:schemeClr val="accent5">
                  <a:lumMod val="10000"/>
                </a:schemeClr>
              </a:solidFill>
              <a:latin typeface="Arial" panose="020B0604020202020204" pitchFamily="34" charset="0"/>
            </a:endParaRPr>
          </a:p>
          <a:p>
            <a:pPr marL="1173163" lvl="1" indent="-457200" algn="just">
              <a:lnSpc>
                <a:spcPct val="80000"/>
              </a:lnSpc>
              <a:spcBef>
                <a:spcPct val="15000"/>
              </a:spcBef>
              <a:spcAft>
                <a:spcPct val="15000"/>
              </a:spcAft>
              <a:buSzPct val="120000"/>
              <a:buFont typeface="Wingdings" panose="05000000000000000000" pitchFamily="2" charset="2"/>
              <a:buChar char="Ø"/>
            </a:pPr>
            <a:r>
              <a:rPr lang="es-ES" altLang="es-ES" sz="1800" dirty="0">
                <a:solidFill>
                  <a:srgbClr val="002060"/>
                </a:solidFill>
                <a:latin typeface="Arial" panose="020B0604020202020204" pitchFamily="34" charset="0"/>
              </a:rPr>
              <a:t>La lista de control  </a:t>
            </a:r>
            <a:r>
              <a:rPr lang="es-ES" altLang="es-ES" sz="1800" dirty="0" smtClean="0">
                <a:solidFill>
                  <a:schemeClr val="accent5">
                    <a:lumMod val="10000"/>
                  </a:schemeClr>
                </a:solidFill>
                <a:latin typeface="Arial" panose="020B0604020202020204" pitchFamily="34" charset="0"/>
              </a:rPr>
              <a:t>(DOC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G-3.1-03)</a:t>
            </a:r>
            <a:endParaRPr lang="es-ES" altLang="es-ES" sz="1800" dirty="0">
              <a:solidFill>
                <a:schemeClr val="accent5">
                  <a:lumMod val="10000"/>
                </a:schemeClr>
              </a:solidFill>
              <a:latin typeface="Arial" panose="020B0604020202020204" pitchFamily="34" charset="0"/>
            </a:endParaRPr>
          </a:p>
          <a:p>
            <a:pPr marL="1173163" lvl="1" indent="-457200" algn="just">
              <a:lnSpc>
                <a:spcPct val="80000"/>
              </a:lnSpc>
              <a:spcBef>
                <a:spcPct val="15000"/>
              </a:spcBef>
              <a:spcAft>
                <a:spcPct val="15000"/>
              </a:spcAft>
              <a:buSzPct val="120000"/>
              <a:buFont typeface="Wingdings" panose="05000000000000000000" pitchFamily="2" charset="2"/>
              <a:buChar char=""/>
            </a:pPr>
            <a:endParaRPr lang="es-ES" altLang="es-ES" sz="1800" dirty="0">
              <a:solidFill>
                <a:srgbClr val="002060"/>
              </a:solidFill>
              <a:latin typeface="Arial" panose="020B0604020202020204" pitchFamily="34" charset="0"/>
            </a:endParaRPr>
          </a:p>
          <a:p>
            <a:pPr marL="0" indent="0" algn="just">
              <a:lnSpc>
                <a:spcPct val="80000"/>
              </a:lnSpc>
              <a:spcBef>
                <a:spcPct val="15000"/>
              </a:spcBef>
              <a:spcAft>
                <a:spcPct val="15000"/>
              </a:spcAft>
              <a:buSzPct val="120000"/>
              <a:buFont typeface="Wingdings" panose="05000000000000000000" pitchFamily="2" charset="2"/>
              <a:buNone/>
            </a:pPr>
            <a:r>
              <a:rPr lang="es-ES" altLang="es-ES" sz="1800" dirty="0">
                <a:solidFill>
                  <a:srgbClr val="002060"/>
                </a:solidFill>
                <a:latin typeface="Arial" panose="020B0604020202020204" pitchFamily="34" charset="0"/>
              </a:rPr>
              <a:t>Otro expediente </a:t>
            </a:r>
            <a:r>
              <a:rPr lang="es-ES" altLang="es-ES" sz="1800" dirty="0" smtClean="0">
                <a:solidFill>
                  <a:srgbClr val="002060"/>
                </a:solidFill>
                <a:latin typeface="Arial" panose="020B0604020202020204" pitchFamily="34" charset="0"/>
              </a:rPr>
              <a:t>sería</a:t>
            </a:r>
            <a:r>
              <a:rPr lang="es-ES" altLang="es-ES" sz="1800" dirty="0">
                <a:solidFill>
                  <a:srgbClr val="002060"/>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G-3.2), </a:t>
            </a:r>
            <a:r>
              <a:rPr lang="es-ES" altLang="es-ES" sz="1800" dirty="0">
                <a:solidFill>
                  <a:srgbClr val="002060"/>
                </a:solidFill>
                <a:latin typeface="Arial" panose="020B0604020202020204" pitchFamily="34" charset="0"/>
              </a:rPr>
              <a:t>sus documentos serían </a:t>
            </a:r>
            <a:r>
              <a:rPr lang="es-ES" altLang="es-ES" sz="1800" dirty="0">
                <a:solidFill>
                  <a:schemeClr val="accent5">
                    <a:lumMod val="10000"/>
                  </a:schemeClr>
                </a:solidFill>
                <a:latin typeface="Arial" panose="020B0604020202020204" pitchFamily="34" charset="0"/>
              </a:rPr>
              <a:t>G-3.2-01, 3.2-03, 3.2-04</a:t>
            </a:r>
            <a:r>
              <a:rPr lang="es-ES" altLang="es-ES" sz="1800" dirty="0">
                <a:solidFill>
                  <a:srgbClr val="002060"/>
                </a:solidFill>
                <a:latin typeface="Arial" panose="020B0604020202020204" pitchFamily="34" charset="0"/>
              </a:rPr>
              <a:t>.</a:t>
            </a:r>
          </a:p>
          <a:p>
            <a:pPr marL="0" indent="0" algn="just">
              <a:lnSpc>
                <a:spcPct val="80000"/>
              </a:lnSpc>
              <a:spcBef>
                <a:spcPct val="15000"/>
              </a:spcBef>
              <a:spcAft>
                <a:spcPct val="15000"/>
              </a:spcAft>
              <a:buSzPct val="120000"/>
              <a:buFont typeface="Wingdings" panose="05000000000000000000" pitchFamily="2" charset="2"/>
              <a:buNone/>
            </a:pPr>
            <a:r>
              <a:rPr lang="es-ES" altLang="es-ES" sz="1800" dirty="0">
                <a:solidFill>
                  <a:srgbClr val="002060"/>
                </a:solidFill>
                <a:latin typeface="Arial" panose="020B0604020202020204" pitchFamily="34" charset="0"/>
              </a:rPr>
              <a:t>Así sucesivamente, con todos los expedientes de la muestra. </a:t>
            </a:r>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9229" y="1478442"/>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58447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a:xfrm>
            <a:off x="457200" y="738188"/>
            <a:ext cx="8229600" cy="1143000"/>
          </a:xfrm>
        </p:spPr>
        <p:txBody>
          <a:bodyPr/>
          <a:lstStyle/>
          <a:p>
            <a:pPr eaLnBrk="1" hangingPunct="1"/>
            <a:r>
              <a:rPr lang="es-ES" altLang="es-ES" sz="2800" dirty="0" smtClean="0"/>
              <a:t>ÍNDICE</a:t>
            </a:r>
          </a:p>
        </p:txBody>
      </p:sp>
      <p:sp>
        <p:nvSpPr>
          <p:cNvPr id="6" name="Rectangle 3"/>
          <p:cNvSpPr>
            <a:spLocks noGrp="1" noChangeArrowheads="1"/>
          </p:cNvSpPr>
          <p:nvPr>
            <p:ph idx="1"/>
          </p:nvPr>
        </p:nvSpPr>
        <p:spPr>
          <a:xfrm>
            <a:off x="822412" y="1988840"/>
            <a:ext cx="7499176" cy="3807644"/>
          </a:xfrm>
        </p:spPr>
        <p:txBody>
          <a:bodyPr/>
          <a:lstStyle/>
          <a:p>
            <a:pPr algn="just">
              <a:buFont typeface="Wingdings" panose="05000000000000000000" pitchFamily="2" charset="2"/>
              <a:buChar char="v"/>
              <a:defRPr/>
            </a:pPr>
            <a:r>
              <a:rPr lang="es-ES" altLang="es-ES" sz="2800" b="1" dirty="0" smtClean="0"/>
              <a:t> </a:t>
            </a:r>
            <a:r>
              <a:rPr lang="es-ES" sz="2800" b="1" dirty="0"/>
              <a:t>Diseño de </a:t>
            </a:r>
            <a:r>
              <a:rPr lang="es-ES" sz="2800" b="1" dirty="0" smtClean="0"/>
              <a:t>pruebas y </a:t>
            </a:r>
            <a:r>
              <a:rPr lang="es-ES" sz="2800" b="1" dirty="0"/>
              <a:t>ejecución </a:t>
            </a:r>
            <a:r>
              <a:rPr lang="es-ES" sz="2800" b="1" dirty="0" smtClean="0"/>
              <a:t>pruebas.</a:t>
            </a:r>
          </a:p>
          <a:p>
            <a:pPr algn="just">
              <a:buFont typeface="Wingdings" panose="05000000000000000000" pitchFamily="2" charset="2"/>
              <a:buChar char="v"/>
              <a:defRPr/>
            </a:pPr>
            <a:endParaRPr lang="es-ES" sz="2800" b="1" dirty="0"/>
          </a:p>
          <a:p>
            <a:pPr algn="just">
              <a:buFont typeface="Wingdings" panose="05000000000000000000" pitchFamily="2" charset="2"/>
              <a:buChar char="v"/>
              <a:defRPr/>
            </a:pPr>
            <a:r>
              <a:rPr lang="es-ES" sz="2800" b="1" dirty="0" smtClean="0"/>
              <a:t> </a:t>
            </a:r>
            <a:r>
              <a:rPr lang="es-ES" altLang="es-ES" sz="2800" b="1" dirty="0" smtClean="0"/>
              <a:t>Evidencia </a:t>
            </a:r>
            <a:r>
              <a:rPr lang="es-ES" altLang="es-ES" sz="2800" b="1" dirty="0"/>
              <a:t>y pista de </a:t>
            </a:r>
            <a:r>
              <a:rPr lang="es-ES" altLang="es-ES" sz="2800" b="1" dirty="0" smtClean="0"/>
              <a:t>auditoría.</a:t>
            </a:r>
            <a:endParaRPr lang="es-ES" altLang="es-ES" sz="2800" b="1" dirty="0"/>
          </a:p>
          <a:p>
            <a:pPr algn="just">
              <a:buFont typeface="Wingdings" panose="05000000000000000000" pitchFamily="2" charset="2"/>
              <a:buChar char="v"/>
              <a:defRPr/>
            </a:pPr>
            <a:endParaRPr lang="es-ES" altLang="es-ES" sz="3600" b="1" dirty="0" smtClean="0"/>
          </a:p>
          <a:p>
            <a:pPr algn="just">
              <a:buFont typeface="Wingdings" panose="05000000000000000000" pitchFamily="2" charset="2"/>
              <a:buChar char="v"/>
              <a:defRPr/>
            </a:pPr>
            <a:r>
              <a:rPr lang="es-ES" sz="2800" b="1" dirty="0" smtClean="0"/>
              <a:t>Informes </a:t>
            </a:r>
            <a:r>
              <a:rPr lang="es-ES" sz="2800" b="1" dirty="0"/>
              <a:t>de auditoría</a:t>
            </a:r>
            <a:r>
              <a:rPr lang="es-ES" sz="2800" b="1" dirty="0" smtClean="0"/>
              <a:t>: Informe provisional.</a:t>
            </a:r>
          </a:p>
          <a:p>
            <a:pPr marL="0" indent="0" eaLnBrk="1" hangingPunct="1">
              <a:defRPr/>
            </a:pPr>
            <a:endParaRPr lang="es-ES" altLang="es-ES" sz="2800" b="1" dirty="0" smtClean="0"/>
          </a:p>
        </p:txBody>
      </p:sp>
    </p:spTree>
    <p:extLst>
      <p:ext uri="{BB962C8B-B14F-4D97-AF65-F5344CB8AC3E}">
        <p14:creationId xmlns:p14="http://schemas.microsoft.com/office/powerpoint/2010/main" val="100414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753" y="160337"/>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36753" y="1518760"/>
            <a:ext cx="8212285" cy="4272559"/>
          </a:xfrm>
        </p:spPr>
        <p:txBody>
          <a:bodyPr/>
          <a:lstStyle/>
          <a:p>
            <a:pPr algn="ctr">
              <a:lnSpc>
                <a:spcPct val="80000"/>
              </a:lnSpc>
              <a:spcAft>
                <a:spcPct val="35000"/>
              </a:spcAft>
              <a:buFontTx/>
              <a:buNone/>
            </a:pPr>
            <a:r>
              <a:rPr lang="es-ES" altLang="es-ES" sz="2400" b="1" dirty="0"/>
              <a:t>Objetivo nº 3: Sobre la gestión</a:t>
            </a:r>
          </a:p>
          <a:p>
            <a:pPr algn="just">
              <a:lnSpc>
                <a:spcPct val="80000"/>
              </a:lnSpc>
              <a:spcAft>
                <a:spcPct val="35000"/>
              </a:spcAft>
              <a:buFontTx/>
              <a:buNone/>
            </a:pPr>
            <a:r>
              <a:rPr lang="es-ES" altLang="es-ES" sz="2000" b="1" dirty="0" smtClean="0"/>
              <a:t>PRUEBA 3.1: Sobre </a:t>
            </a:r>
            <a:r>
              <a:rPr lang="es-ES" altLang="es-ES" sz="2000" b="1" dirty="0"/>
              <a:t>la recepción de las solicitudes y la documentación </a:t>
            </a:r>
            <a:r>
              <a:rPr lang="es-ES" altLang="es-ES" sz="2000" b="1" dirty="0" smtClean="0"/>
              <a:t>aneja.</a:t>
            </a:r>
          </a:p>
          <a:p>
            <a:pPr algn="just">
              <a:lnSpc>
                <a:spcPct val="80000"/>
              </a:lnSpc>
              <a:spcAft>
                <a:spcPct val="35000"/>
              </a:spcAft>
              <a:buFontTx/>
              <a:buNone/>
            </a:pPr>
            <a:r>
              <a:rPr lang="es-ES" altLang="es-ES" sz="2000" b="1" dirty="0" smtClean="0"/>
              <a:t>PRUEBA 3.1.1 </a:t>
            </a:r>
            <a:r>
              <a:rPr lang="es-ES" altLang="es-ES" sz="2000" b="1" dirty="0"/>
              <a:t>Sobre el registro</a:t>
            </a:r>
            <a:r>
              <a:rPr lang="es-ES" altLang="es-ES" sz="2000" dirty="0"/>
              <a:t>.</a:t>
            </a:r>
          </a:p>
          <a:p>
            <a:pPr>
              <a:lnSpc>
                <a:spcPct val="80000"/>
              </a:lnSpc>
              <a:spcBef>
                <a:spcPct val="15000"/>
              </a:spcBef>
              <a:spcAft>
                <a:spcPct val="15000"/>
              </a:spcAft>
              <a:buFontTx/>
              <a:buNone/>
            </a:pPr>
            <a:r>
              <a:rPr lang="es-ES" altLang="es-ES" sz="1600" b="1" dirty="0">
                <a:solidFill>
                  <a:srgbClr val="002060"/>
                </a:solidFill>
                <a:latin typeface="Arial" panose="020B0604020202020204" pitchFamily="34" charset="0"/>
              </a:rPr>
              <a:t>RESULTADO: </a:t>
            </a:r>
          </a:p>
          <a:p>
            <a:pPr algn="just">
              <a:lnSpc>
                <a:spcPct val="80000"/>
              </a:lnSpc>
              <a:spcBef>
                <a:spcPct val="15000"/>
              </a:spcBef>
              <a:spcAft>
                <a:spcPct val="15000"/>
              </a:spcAft>
            </a:pPr>
            <a:r>
              <a:rPr lang="es-ES" altLang="es-ES" sz="1600" dirty="0">
                <a:solidFill>
                  <a:srgbClr val="002060"/>
                </a:solidFill>
                <a:latin typeface="Arial" panose="020B0604020202020204" pitchFamily="34" charset="0"/>
              </a:rPr>
              <a:t>No hay evidencia de la comprobación que la unidad realiza sobre el registro de las solicitudes.</a:t>
            </a:r>
          </a:p>
          <a:p>
            <a:pPr algn="just">
              <a:lnSpc>
                <a:spcPct val="80000"/>
              </a:lnSpc>
              <a:spcBef>
                <a:spcPct val="15000"/>
              </a:spcBef>
              <a:spcAft>
                <a:spcPct val="15000"/>
              </a:spcAft>
              <a:buFontTx/>
              <a:buNone/>
            </a:pPr>
            <a:r>
              <a:rPr lang="es-ES" altLang="es-ES" sz="1600" dirty="0">
                <a:solidFill>
                  <a:srgbClr val="002060"/>
                </a:solidFill>
                <a:latin typeface="Arial" panose="020B0604020202020204" pitchFamily="34" charset="0"/>
              </a:rPr>
              <a:t> Además, se ha comprobado que:  </a:t>
            </a:r>
          </a:p>
          <a:p>
            <a:pPr lvl="1" algn="just">
              <a:lnSpc>
                <a:spcPct val="80000"/>
              </a:lnSpc>
              <a:spcBef>
                <a:spcPct val="15000"/>
              </a:spcBef>
              <a:spcAft>
                <a:spcPct val="15000"/>
              </a:spcAft>
              <a:buSzPct val="120000"/>
              <a:buFont typeface="Wingdings" panose="05000000000000000000" pitchFamily="2" charset="2"/>
              <a:buChar char="ü"/>
            </a:pPr>
            <a:r>
              <a:rPr lang="es-ES" altLang="es-ES" sz="1600" dirty="0">
                <a:solidFill>
                  <a:srgbClr val="002060"/>
                </a:solidFill>
                <a:latin typeface="Arial" panose="020B0604020202020204" pitchFamily="34" charset="0"/>
              </a:rPr>
              <a:t>De las </a:t>
            </a:r>
            <a:r>
              <a:rPr lang="es-ES" altLang="es-ES" sz="1600" dirty="0" smtClean="0">
                <a:solidFill>
                  <a:srgbClr val="002060"/>
                </a:solidFill>
                <a:latin typeface="Arial" panose="020B0604020202020204" pitchFamily="34" charset="0"/>
              </a:rPr>
              <a:t>10 </a:t>
            </a:r>
            <a:r>
              <a:rPr lang="es-ES" altLang="es-ES" sz="1600" dirty="0">
                <a:solidFill>
                  <a:srgbClr val="002060"/>
                </a:solidFill>
                <a:latin typeface="Arial" panose="020B0604020202020204" pitchFamily="34" charset="0"/>
              </a:rPr>
              <a:t>solicitudes, 2</a:t>
            </a:r>
            <a:r>
              <a:rPr lang="es-ES" altLang="es-ES" sz="1600" dirty="0" smtClean="0">
                <a:solidFill>
                  <a:srgbClr val="002060"/>
                </a:solidFill>
                <a:latin typeface="Arial" panose="020B0604020202020204" pitchFamily="34" charset="0"/>
              </a:rPr>
              <a:t> </a:t>
            </a:r>
            <a:r>
              <a:rPr lang="es-ES" altLang="es-ES" sz="1600" dirty="0">
                <a:solidFill>
                  <a:srgbClr val="002060"/>
                </a:solidFill>
                <a:latin typeface="Arial" panose="020B0604020202020204" pitchFamily="34" charset="0"/>
              </a:rPr>
              <a:t>no están registradas  </a:t>
            </a:r>
            <a:r>
              <a:rPr lang="es-ES" altLang="es-ES" sz="1600" dirty="0" smtClean="0">
                <a:solidFill>
                  <a:schemeClr val="accent5">
                    <a:lumMod val="10000"/>
                  </a:schemeClr>
                </a:solidFill>
                <a:latin typeface="Arial" panose="020B0604020202020204" pitchFamily="34" charset="0"/>
              </a:rPr>
              <a:t>(DOC</a:t>
            </a:r>
            <a:r>
              <a:rPr lang="es-ES" altLang="es-ES" sz="1600" dirty="0">
                <a:solidFill>
                  <a:schemeClr val="accent5">
                    <a:lumMod val="10000"/>
                  </a:schemeClr>
                </a:solidFill>
                <a:latin typeface="Arial" panose="020B0604020202020204" pitchFamily="34" charset="0"/>
              </a:rPr>
              <a:t>: G-3.1-01, </a:t>
            </a:r>
            <a:r>
              <a:rPr lang="es-ES" altLang="es-ES" sz="1600" dirty="0" smtClean="0">
                <a:solidFill>
                  <a:schemeClr val="accent5">
                    <a:lumMod val="10000"/>
                  </a:schemeClr>
                </a:solidFill>
                <a:latin typeface="Arial" panose="020B0604020202020204" pitchFamily="34" charset="0"/>
              </a:rPr>
              <a:t>3.2-01).</a:t>
            </a:r>
            <a:endParaRPr lang="es-ES" altLang="es-ES" sz="1600" dirty="0">
              <a:solidFill>
                <a:schemeClr val="accent5">
                  <a:lumMod val="10000"/>
                </a:schemeClr>
              </a:solidFill>
              <a:latin typeface="Arial" panose="020B0604020202020204" pitchFamily="34" charset="0"/>
            </a:endParaRPr>
          </a:p>
          <a:p>
            <a:pPr lvl="1" algn="just">
              <a:lnSpc>
                <a:spcPct val="80000"/>
              </a:lnSpc>
              <a:spcBef>
                <a:spcPct val="15000"/>
              </a:spcBef>
              <a:spcAft>
                <a:spcPct val="15000"/>
              </a:spcAft>
              <a:buSzPct val="120000"/>
              <a:buFont typeface="Wingdings" panose="05000000000000000000" pitchFamily="2" charset="2"/>
              <a:buChar char="ü"/>
            </a:pPr>
            <a:r>
              <a:rPr lang="es-ES" altLang="es-ES" sz="1600" dirty="0">
                <a:solidFill>
                  <a:srgbClr val="002060"/>
                </a:solidFill>
                <a:latin typeface="Arial" panose="020B0604020202020204" pitchFamily="34" charset="0"/>
              </a:rPr>
              <a:t>Las 7</a:t>
            </a:r>
            <a:r>
              <a:rPr lang="es-ES" altLang="es-ES" sz="1600" dirty="0" smtClean="0">
                <a:solidFill>
                  <a:srgbClr val="002060"/>
                </a:solidFill>
                <a:latin typeface="Arial" panose="020B0604020202020204" pitchFamily="34" charset="0"/>
              </a:rPr>
              <a:t> </a:t>
            </a:r>
            <a:r>
              <a:rPr lang="es-ES" altLang="es-ES" sz="1600" dirty="0">
                <a:solidFill>
                  <a:srgbClr val="002060"/>
                </a:solidFill>
                <a:latin typeface="Arial" panose="020B0604020202020204" pitchFamily="34" charset="0"/>
              </a:rPr>
              <a:t>solicitudes registradas lo están en el Registro General del FEGA. </a:t>
            </a:r>
            <a:r>
              <a:rPr lang="es-ES" altLang="es-ES" sz="1600" dirty="0">
                <a:solidFill>
                  <a:schemeClr val="accent5">
                    <a:lumMod val="10000"/>
                  </a:schemeClr>
                </a:solidFill>
                <a:latin typeface="Arial" panose="020B0604020202020204" pitchFamily="34" charset="0"/>
              </a:rPr>
              <a:t>(</a:t>
            </a:r>
            <a:r>
              <a:rPr lang="es-ES" altLang="es-ES" sz="1600" dirty="0" smtClean="0">
                <a:solidFill>
                  <a:schemeClr val="accent5">
                    <a:lumMod val="10000"/>
                  </a:schemeClr>
                </a:solidFill>
                <a:latin typeface="Arial" panose="020B0604020202020204" pitchFamily="34" charset="0"/>
              </a:rPr>
              <a:t>DOC</a:t>
            </a:r>
            <a:r>
              <a:rPr lang="es-ES" altLang="es-ES" sz="1600" dirty="0">
                <a:solidFill>
                  <a:schemeClr val="accent5">
                    <a:lumMod val="10000"/>
                  </a:schemeClr>
                </a:solidFill>
                <a:latin typeface="Arial" panose="020B0604020202020204" pitchFamily="34" charset="0"/>
              </a:rPr>
              <a:t>: G-3.3-01, 3.4 -01, 3.5-01,  </a:t>
            </a:r>
            <a:r>
              <a:rPr lang="es-ES" altLang="es-ES" sz="1600" dirty="0" smtClean="0">
                <a:solidFill>
                  <a:schemeClr val="accent5">
                    <a:lumMod val="10000"/>
                  </a:schemeClr>
                </a:solidFill>
                <a:latin typeface="Arial" panose="020B0604020202020204" pitchFamily="34" charset="0"/>
              </a:rPr>
              <a:t>(…)).</a:t>
            </a:r>
            <a:endParaRPr lang="es-ES" altLang="es-ES" sz="1800" dirty="0">
              <a:solidFill>
                <a:srgbClr val="002060"/>
              </a:solidFill>
              <a:latin typeface="Arial" panose="020B0604020202020204" pitchFamily="34" charset="0"/>
            </a:endParaRPr>
          </a:p>
          <a:p>
            <a:pPr algn="just">
              <a:lnSpc>
                <a:spcPct val="80000"/>
              </a:lnSpc>
              <a:spcBef>
                <a:spcPct val="15000"/>
              </a:spcBef>
              <a:spcAft>
                <a:spcPct val="15000"/>
              </a:spcAft>
              <a:buFontTx/>
              <a:buNone/>
            </a:pPr>
            <a:r>
              <a:rPr lang="es-ES" altLang="es-ES" sz="2000" b="1" dirty="0"/>
              <a:t>PRUEBA 3.1.2 Sobre cómo y dónde se reciben las solicitudes en la unidad.</a:t>
            </a:r>
          </a:p>
          <a:p>
            <a:pPr algn="just">
              <a:lnSpc>
                <a:spcPct val="80000"/>
              </a:lnSpc>
              <a:spcBef>
                <a:spcPct val="15000"/>
              </a:spcBef>
              <a:spcAft>
                <a:spcPct val="15000"/>
              </a:spcAft>
              <a:buFontTx/>
              <a:buNone/>
            </a:pPr>
            <a:r>
              <a:rPr lang="es-ES" altLang="es-ES" sz="1600" b="1" dirty="0">
                <a:solidFill>
                  <a:srgbClr val="002060"/>
                </a:solidFill>
                <a:latin typeface="Arial" panose="020B0604020202020204" pitchFamily="34" charset="0"/>
              </a:rPr>
              <a:t>RESULTADO:</a:t>
            </a:r>
          </a:p>
          <a:p>
            <a:pPr algn="just">
              <a:lnSpc>
                <a:spcPct val="80000"/>
              </a:lnSpc>
              <a:spcBef>
                <a:spcPct val="15000"/>
              </a:spcBef>
              <a:spcAft>
                <a:spcPct val="15000"/>
              </a:spcAft>
              <a:buFontTx/>
              <a:buNone/>
            </a:pPr>
            <a:r>
              <a:rPr lang="es-ES" altLang="es-ES" sz="1600" dirty="0">
                <a:solidFill>
                  <a:srgbClr val="002060"/>
                </a:solidFill>
                <a:latin typeface="Arial" panose="020B0604020202020204" pitchFamily="34" charset="0"/>
              </a:rPr>
              <a:t>Según manifiesta la unidad, las solicitudes se reciben en la Secretaría de la Unidad,  y el jefe de Área las distribuye a los gestores, sin que quede evidencia alguna de estas actuaciones.</a:t>
            </a:r>
          </a:p>
          <a:p>
            <a:pPr>
              <a:lnSpc>
                <a:spcPct val="80000"/>
              </a:lnSpc>
            </a:pPr>
            <a:endParaRPr lang="es-ES" altLang="es-ES" sz="1600" dirty="0"/>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0571" y="1047595"/>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5858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059" y="316143"/>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878315" y="2007136"/>
            <a:ext cx="7797373" cy="4272559"/>
          </a:xfrm>
        </p:spPr>
        <p:txBody>
          <a:bodyPr/>
          <a:lstStyle/>
          <a:p>
            <a:pPr algn="ctr">
              <a:lnSpc>
                <a:spcPct val="80000"/>
              </a:lnSpc>
              <a:spcAft>
                <a:spcPct val="35000"/>
              </a:spcAft>
              <a:buFontTx/>
              <a:buNone/>
            </a:pPr>
            <a:r>
              <a:rPr lang="es-ES" altLang="es-ES" sz="2400" b="1" dirty="0"/>
              <a:t>Objetivo nº 3: Sobre la gestión</a:t>
            </a:r>
          </a:p>
          <a:p>
            <a:pPr marL="0" indent="0">
              <a:lnSpc>
                <a:spcPct val="80000"/>
              </a:lnSpc>
              <a:spcBef>
                <a:spcPts val="600"/>
              </a:spcBef>
              <a:spcAft>
                <a:spcPts val="600"/>
              </a:spcAft>
              <a:buFontTx/>
              <a:buNone/>
            </a:pPr>
            <a:r>
              <a:rPr lang="es-ES" altLang="es-ES" sz="2000" b="1" dirty="0"/>
              <a:t>PRUEBA </a:t>
            </a:r>
            <a:r>
              <a:rPr lang="es-ES" altLang="es-ES" sz="2000" b="1" dirty="0" smtClean="0"/>
              <a:t>3.2: </a:t>
            </a:r>
            <a:r>
              <a:rPr lang="es-ES" altLang="es-ES" sz="2000" b="1" dirty="0"/>
              <a:t>Sobre la presentación en </a:t>
            </a:r>
            <a:r>
              <a:rPr lang="es-ES" altLang="es-ES" sz="2000" b="1" dirty="0" smtClean="0"/>
              <a:t>plazo. </a:t>
            </a:r>
            <a:endParaRPr lang="es-ES" altLang="es-ES" sz="2000" b="1" dirty="0"/>
          </a:p>
          <a:p>
            <a:pPr marL="0" indent="0" algn="just">
              <a:lnSpc>
                <a:spcPct val="80000"/>
              </a:lnSpc>
              <a:spcBef>
                <a:spcPts val="600"/>
              </a:spcBef>
              <a:spcAft>
                <a:spcPts val="600"/>
              </a:spcAft>
              <a:buFontTx/>
              <a:buNone/>
            </a:pPr>
            <a:r>
              <a:rPr lang="es-ES" altLang="es-ES" sz="1800" b="1" dirty="0">
                <a:solidFill>
                  <a:srgbClr val="002060"/>
                </a:solidFill>
                <a:latin typeface="Arial" panose="020B0604020202020204" pitchFamily="34" charset="0"/>
              </a:rPr>
              <a:t>RESULTADO:</a:t>
            </a:r>
          </a:p>
          <a:p>
            <a:pPr marL="0" indent="0" algn="just">
              <a:lnSpc>
                <a:spcPct val="80000"/>
              </a:lnSpc>
              <a:spcBef>
                <a:spcPts val="600"/>
              </a:spcBef>
              <a:spcAft>
                <a:spcPts val="600"/>
              </a:spcAft>
              <a:buFontTx/>
              <a:buNone/>
            </a:pPr>
            <a:r>
              <a:rPr lang="es-ES" altLang="es-ES" sz="1800" dirty="0" smtClean="0">
                <a:solidFill>
                  <a:srgbClr val="002060"/>
                </a:solidFill>
                <a:latin typeface="Arial" panose="020B0604020202020204" pitchFamily="34" charset="0"/>
              </a:rPr>
              <a:t>La </a:t>
            </a:r>
            <a:r>
              <a:rPr lang="es-ES" altLang="es-ES" sz="1800" dirty="0">
                <a:solidFill>
                  <a:srgbClr val="002060"/>
                </a:solidFill>
                <a:latin typeface="Arial" panose="020B0604020202020204" pitchFamily="34" charset="0"/>
              </a:rPr>
              <a:t>Unidad no evidencia el control sobre la presentación de las solicitudes dentro del plazo</a:t>
            </a:r>
            <a:r>
              <a:rPr lang="es-ES" altLang="es-ES" sz="1800" dirty="0" smtClean="0">
                <a:solidFill>
                  <a:srgbClr val="002060"/>
                </a:solidFill>
                <a:latin typeface="Arial" panose="020B0604020202020204" pitchFamily="34" charset="0"/>
              </a:rPr>
              <a:t>. </a:t>
            </a:r>
            <a:endParaRPr lang="es-ES" altLang="es-ES" sz="1800" dirty="0">
              <a:solidFill>
                <a:srgbClr val="002060"/>
              </a:solidFill>
              <a:latin typeface="Arial" panose="020B0604020202020204" pitchFamily="34" charset="0"/>
            </a:endParaRPr>
          </a:p>
          <a:p>
            <a:pPr marL="0" indent="0" algn="just">
              <a:lnSpc>
                <a:spcPct val="80000"/>
              </a:lnSpc>
              <a:spcBef>
                <a:spcPts val="600"/>
              </a:spcBef>
              <a:spcAft>
                <a:spcPts val="600"/>
              </a:spcAft>
              <a:buFontTx/>
              <a:buNone/>
            </a:pPr>
            <a:r>
              <a:rPr lang="es-ES" altLang="es-ES" sz="1800" dirty="0">
                <a:solidFill>
                  <a:srgbClr val="002060"/>
                </a:solidFill>
                <a:latin typeface="Arial" panose="020B0604020202020204" pitchFamily="34" charset="0"/>
              </a:rPr>
              <a:t>Si bien de las </a:t>
            </a:r>
            <a:r>
              <a:rPr lang="es-ES" altLang="es-ES" sz="1800" dirty="0" smtClean="0">
                <a:solidFill>
                  <a:srgbClr val="002060"/>
                </a:solidFill>
                <a:latin typeface="Arial" panose="020B0604020202020204" pitchFamily="34" charset="0"/>
              </a:rPr>
              <a:t>10 </a:t>
            </a:r>
            <a:r>
              <a:rPr lang="es-ES" altLang="es-ES" sz="1800" dirty="0">
                <a:solidFill>
                  <a:srgbClr val="002060"/>
                </a:solidFill>
                <a:latin typeface="Arial" panose="020B0604020202020204" pitchFamily="34" charset="0"/>
              </a:rPr>
              <a:t>solicitudes recibidas se ha comprobado que </a:t>
            </a:r>
            <a:r>
              <a:rPr lang="es-ES" altLang="es-ES" sz="1800" dirty="0" smtClean="0">
                <a:solidFill>
                  <a:srgbClr val="002060"/>
                </a:solidFill>
                <a:latin typeface="Arial" panose="020B0604020202020204" pitchFamily="34" charset="0"/>
              </a:rPr>
              <a:t>8 de las tramitadas </a:t>
            </a:r>
            <a:r>
              <a:rPr lang="es-ES" altLang="es-ES" sz="1800" dirty="0">
                <a:solidFill>
                  <a:srgbClr val="002060"/>
                </a:solidFill>
                <a:latin typeface="Arial" panose="020B0604020202020204" pitchFamily="34" charset="0"/>
              </a:rPr>
              <a:t>estaban en plazo, y las 2 restantes han sido rechazadas, siendo la evidencia de tal actuación la copia de las comunicaciones a los solicitantes sobre esta circunstancia.  </a:t>
            </a:r>
            <a:r>
              <a:rPr lang="es-ES" altLang="es-ES" sz="1600" dirty="0">
                <a:solidFill>
                  <a:schemeClr val="accent5">
                    <a:lumMod val="10000"/>
                  </a:schemeClr>
                </a:solidFill>
                <a:latin typeface="Arial" panose="020B0604020202020204" pitchFamily="34" charset="0"/>
              </a:rPr>
              <a:t>(DOC: G-3.1-06,  </a:t>
            </a:r>
            <a:r>
              <a:rPr lang="es-ES" altLang="es-ES" sz="1600" dirty="0" smtClean="0">
                <a:solidFill>
                  <a:schemeClr val="accent5">
                    <a:lumMod val="10000"/>
                  </a:schemeClr>
                </a:solidFill>
                <a:latin typeface="Arial" panose="020B0604020202020204" pitchFamily="34" charset="0"/>
              </a:rPr>
              <a:t>3.6-06</a:t>
            </a:r>
            <a:r>
              <a:rPr lang="es-ES" altLang="es-ES" sz="1600" dirty="0">
                <a:solidFill>
                  <a:schemeClr val="accent5">
                    <a:lumMod val="10000"/>
                  </a:schemeClr>
                </a:solidFill>
                <a:latin typeface="Arial" panose="020B0604020202020204" pitchFamily="34" charset="0"/>
              </a:rPr>
              <a:t>).</a:t>
            </a:r>
          </a:p>
          <a:p>
            <a:pPr>
              <a:lnSpc>
                <a:spcPct val="80000"/>
              </a:lnSpc>
            </a:pPr>
            <a:endParaRPr lang="es-ES" altLang="es-ES" sz="1600" dirty="0">
              <a:solidFill>
                <a:schemeClr val="accent5">
                  <a:lumMod val="10000"/>
                </a:schemeClr>
              </a:solidFill>
              <a:latin typeface="Arial" panose="020B0604020202020204" pitchFamily="34" charset="0"/>
            </a:endParaRPr>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76877" y="134094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102989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411" y="417420"/>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36753" y="1964729"/>
            <a:ext cx="8212285" cy="4272559"/>
          </a:xfrm>
        </p:spPr>
        <p:txBody>
          <a:bodyPr/>
          <a:lstStyle/>
          <a:p>
            <a:pPr algn="ctr">
              <a:lnSpc>
                <a:spcPct val="80000"/>
              </a:lnSpc>
              <a:spcAft>
                <a:spcPct val="35000"/>
              </a:spcAft>
              <a:buFontTx/>
              <a:buNone/>
            </a:pPr>
            <a:r>
              <a:rPr lang="es-ES" altLang="es-ES" sz="2400" b="1" dirty="0"/>
              <a:t>Objetivo nº 3: Sobre la gestión</a:t>
            </a:r>
          </a:p>
          <a:p>
            <a:pPr marL="0" indent="0">
              <a:lnSpc>
                <a:spcPct val="90000"/>
              </a:lnSpc>
              <a:spcBef>
                <a:spcPct val="15000"/>
              </a:spcBef>
              <a:spcAft>
                <a:spcPct val="15000"/>
              </a:spcAft>
              <a:buFontTx/>
              <a:buNone/>
            </a:pPr>
            <a:r>
              <a:rPr lang="es-ES" altLang="es-ES" sz="2000" b="1" dirty="0"/>
              <a:t>PRUEBA </a:t>
            </a:r>
            <a:r>
              <a:rPr lang="es-ES" altLang="es-ES" sz="2000" b="1" dirty="0" smtClean="0"/>
              <a:t>3.3: </a:t>
            </a:r>
            <a:r>
              <a:rPr lang="es-ES" altLang="es-ES" sz="2000" b="1" dirty="0"/>
              <a:t>Sobre los aspectos formales y la cumplimentación de las solicitudes.</a:t>
            </a:r>
          </a:p>
          <a:p>
            <a:pPr marL="0" indent="0">
              <a:lnSpc>
                <a:spcPct val="80000"/>
              </a:lnSpc>
              <a:spcBef>
                <a:spcPts val="600"/>
              </a:spcBef>
              <a:spcAft>
                <a:spcPts val="600"/>
              </a:spcAft>
            </a:pPr>
            <a:r>
              <a:rPr lang="es-ES" altLang="es-ES" sz="1800" b="1" dirty="0">
                <a:solidFill>
                  <a:srgbClr val="002060"/>
                </a:solidFill>
                <a:latin typeface="Arial" panose="020B0604020202020204" pitchFamily="34" charset="0"/>
              </a:rPr>
              <a:t>RESULTADO: </a:t>
            </a:r>
          </a:p>
          <a:p>
            <a:pPr marL="0" indent="0" algn="just">
              <a:lnSpc>
                <a:spcPct val="90000"/>
              </a:lnSpc>
              <a:spcBef>
                <a:spcPct val="15000"/>
              </a:spcBef>
              <a:spcAft>
                <a:spcPct val="15000"/>
              </a:spcAft>
              <a:buFontTx/>
              <a:buNone/>
            </a:pPr>
            <a:r>
              <a:rPr lang="es-ES" altLang="es-ES" sz="1800" dirty="0">
                <a:solidFill>
                  <a:srgbClr val="002060"/>
                </a:solidFill>
                <a:latin typeface="Arial" panose="020B0604020202020204" pitchFamily="34" charset="0"/>
              </a:rPr>
              <a:t>Se ha verificado que para las </a:t>
            </a:r>
            <a:r>
              <a:rPr lang="es-ES" altLang="es-ES" sz="1800" dirty="0" smtClean="0">
                <a:solidFill>
                  <a:srgbClr val="002060"/>
                </a:solidFill>
                <a:latin typeface="Arial" panose="020B0604020202020204" pitchFamily="34" charset="0"/>
              </a:rPr>
              <a:t>8 </a:t>
            </a:r>
            <a:r>
              <a:rPr lang="es-ES" altLang="es-ES" sz="1800" dirty="0">
                <a:solidFill>
                  <a:srgbClr val="002060"/>
                </a:solidFill>
                <a:latin typeface="Arial" panose="020B0604020202020204" pitchFamily="34" charset="0"/>
              </a:rPr>
              <a:t>solicitudes </a:t>
            </a:r>
            <a:r>
              <a:rPr lang="es-ES" altLang="es-ES" sz="1800" dirty="0" smtClean="0">
                <a:solidFill>
                  <a:srgbClr val="002060"/>
                </a:solidFill>
                <a:latin typeface="Arial" panose="020B0604020202020204" pitchFamily="34" charset="0"/>
              </a:rPr>
              <a:t>tramitadas </a:t>
            </a:r>
            <a:r>
              <a:rPr lang="es-ES" altLang="es-ES" sz="1800" dirty="0">
                <a:solidFill>
                  <a:srgbClr val="002060"/>
                </a:solidFill>
                <a:latin typeface="Arial" panose="020B0604020202020204" pitchFamily="34" charset="0"/>
              </a:rPr>
              <a:t>de la muestra, la unidad ha cumplimentado los apartados de la lista correspondientes a los aspectos formales de la solicitud.   </a:t>
            </a:r>
          </a:p>
          <a:p>
            <a:pPr marL="0" indent="0" algn="just">
              <a:lnSpc>
                <a:spcPct val="90000"/>
              </a:lnSpc>
              <a:spcBef>
                <a:spcPct val="15000"/>
              </a:spcBef>
              <a:spcAft>
                <a:spcPct val="15000"/>
              </a:spcAft>
              <a:buFontTx/>
              <a:buNone/>
            </a:pPr>
            <a:r>
              <a:rPr lang="es-ES" altLang="es-ES" sz="1800" dirty="0">
                <a:solidFill>
                  <a:srgbClr val="002060"/>
                </a:solidFill>
                <a:latin typeface="Arial" panose="020B0604020202020204" pitchFamily="34" charset="0"/>
              </a:rPr>
              <a:t>Además, se ha comprobado </a:t>
            </a:r>
            <a:r>
              <a:rPr lang="es-ES" altLang="es-ES" sz="1800" dirty="0" smtClean="0">
                <a:solidFill>
                  <a:srgbClr val="002060"/>
                </a:solidFill>
                <a:latin typeface="Arial" panose="020B0604020202020204" pitchFamily="34" charset="0"/>
              </a:rPr>
              <a:t>que:</a:t>
            </a:r>
            <a:endParaRPr lang="es-ES" altLang="es-ES" sz="1800" dirty="0">
              <a:solidFill>
                <a:srgbClr val="002060"/>
              </a:solidFill>
              <a:latin typeface="Arial" panose="020B0604020202020204" pitchFamily="34" charset="0"/>
            </a:endParaRPr>
          </a:p>
          <a:p>
            <a:pPr marL="1173163" lvl="1" indent="-457200" algn="just">
              <a:lnSpc>
                <a:spcPct val="90000"/>
              </a:lnSpc>
              <a:spcBef>
                <a:spcPct val="15000"/>
              </a:spcBef>
              <a:spcAft>
                <a:spcPct val="15000"/>
              </a:spcAft>
              <a:buFont typeface="Wingdings" panose="05000000000000000000" pitchFamily="2" charset="2"/>
              <a:buChar char="ü"/>
            </a:pPr>
            <a:r>
              <a:rPr lang="es-ES" altLang="es-ES" sz="1800" dirty="0">
                <a:solidFill>
                  <a:srgbClr val="002060"/>
                </a:solidFill>
                <a:latin typeface="Arial" panose="020B0604020202020204" pitchFamily="34" charset="0"/>
              </a:rPr>
              <a:t>En 6</a:t>
            </a:r>
            <a:r>
              <a:rPr lang="es-ES" altLang="es-ES" sz="1800" dirty="0" smtClean="0">
                <a:solidFill>
                  <a:srgbClr val="002060"/>
                </a:solidFill>
                <a:latin typeface="Arial" panose="020B0604020202020204" pitchFamily="34" charset="0"/>
              </a:rPr>
              <a:t> </a:t>
            </a:r>
            <a:r>
              <a:rPr lang="es-ES" altLang="es-ES" sz="1800" dirty="0">
                <a:solidFill>
                  <a:srgbClr val="002060"/>
                </a:solidFill>
                <a:latin typeface="Arial" panose="020B0604020202020204" pitchFamily="34" charset="0"/>
              </a:rPr>
              <a:t>ocasiones la lista de control está bien cumplimentada.</a:t>
            </a:r>
          </a:p>
          <a:p>
            <a:pPr marL="1173163" lvl="1" indent="-457200" algn="just">
              <a:lnSpc>
                <a:spcPct val="90000"/>
              </a:lnSpc>
              <a:spcBef>
                <a:spcPct val="40000"/>
              </a:spcBef>
              <a:spcAft>
                <a:spcPct val="50000"/>
              </a:spcAft>
              <a:buFont typeface="Wingdings" panose="05000000000000000000" pitchFamily="2" charset="2"/>
              <a:buChar char="ü"/>
            </a:pPr>
            <a:r>
              <a:rPr lang="es-ES" altLang="es-ES" sz="1800" dirty="0">
                <a:solidFill>
                  <a:srgbClr val="002060"/>
                </a:solidFill>
                <a:latin typeface="Arial" panose="020B0604020202020204" pitchFamily="34" charset="0"/>
              </a:rPr>
              <a:t>En 2 casos (expedientes </a:t>
            </a:r>
            <a:r>
              <a:rPr lang="es-ES" altLang="es-ES" sz="1800" dirty="0" smtClean="0">
                <a:solidFill>
                  <a:srgbClr val="002060"/>
                </a:solidFill>
                <a:latin typeface="Arial" panose="020B0604020202020204" pitchFamily="34" charset="0"/>
              </a:rPr>
              <a:t>38/2016 </a:t>
            </a:r>
            <a:r>
              <a:rPr lang="es-ES" altLang="es-ES" sz="1800" dirty="0">
                <a:solidFill>
                  <a:srgbClr val="002060"/>
                </a:solidFill>
                <a:latin typeface="Arial" panose="020B0604020202020204" pitchFamily="34" charset="0"/>
              </a:rPr>
              <a:t>y </a:t>
            </a:r>
            <a:r>
              <a:rPr lang="es-ES" altLang="es-ES" sz="1800" dirty="0" smtClean="0">
                <a:solidFill>
                  <a:srgbClr val="002060"/>
                </a:solidFill>
                <a:latin typeface="Arial" panose="020B0604020202020204" pitchFamily="34" charset="0"/>
              </a:rPr>
              <a:t>43/2016</a:t>
            </a:r>
            <a:r>
              <a:rPr lang="es-ES" altLang="es-ES" sz="1800" dirty="0" smtClean="0">
                <a:solidFill>
                  <a:schemeClr val="accent5">
                    <a:lumMod val="10000"/>
                  </a:schemeClr>
                </a:solidFill>
                <a:latin typeface="Arial" panose="020B0604020202020204" pitchFamily="34" charset="0"/>
              </a:rPr>
              <a:t>)  (DOC</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G-3.2-01</a:t>
            </a:r>
            <a:r>
              <a:rPr lang="es-ES" altLang="es-ES" sz="1800" dirty="0">
                <a:solidFill>
                  <a:schemeClr val="accent5">
                    <a:lumMod val="10000"/>
                  </a:schemeClr>
                </a:solidFill>
                <a:latin typeface="Arial" panose="020B0604020202020204" pitchFamily="34" charset="0"/>
              </a:rPr>
              <a:t>, </a:t>
            </a:r>
            <a:r>
              <a:rPr lang="es-ES" altLang="es-ES" sz="1800" dirty="0" smtClean="0">
                <a:solidFill>
                  <a:schemeClr val="accent5">
                    <a:lumMod val="10000"/>
                  </a:schemeClr>
                </a:solidFill>
                <a:latin typeface="Arial" panose="020B0604020202020204" pitchFamily="34" charset="0"/>
              </a:rPr>
              <a:t>3.5-01) </a:t>
            </a:r>
            <a:r>
              <a:rPr lang="es-ES" altLang="es-ES" sz="1800" dirty="0">
                <a:solidFill>
                  <a:srgbClr val="002060"/>
                </a:solidFill>
                <a:latin typeface="Arial" panose="020B0604020202020204" pitchFamily="34" charset="0"/>
              </a:rPr>
              <a:t>no constan en la solicitud la letra del NIF, y en la lista de control no se refleja esta incidencia. Además, no consta evidencia de que la Unidad haya realizado algún trámite para solventar esta incidencia. </a:t>
            </a:r>
          </a:p>
          <a:p>
            <a:pPr>
              <a:lnSpc>
                <a:spcPct val="80000"/>
              </a:lnSpc>
            </a:pPr>
            <a:endParaRPr lang="es-ES" altLang="es-ES" sz="1600" dirty="0"/>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41913" y="129831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664296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787" y="253122"/>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536512" y="1628800"/>
            <a:ext cx="8309486" cy="4272559"/>
          </a:xfrm>
        </p:spPr>
        <p:txBody>
          <a:bodyPr/>
          <a:lstStyle/>
          <a:p>
            <a:pPr algn="ctr">
              <a:lnSpc>
                <a:spcPct val="80000"/>
              </a:lnSpc>
              <a:spcAft>
                <a:spcPct val="35000"/>
              </a:spcAft>
              <a:buFontTx/>
              <a:buNone/>
            </a:pPr>
            <a:r>
              <a:rPr lang="es-ES" altLang="es-ES" sz="2400" b="1" dirty="0"/>
              <a:t>Objetivo nº 3: Sobre la gestión</a:t>
            </a:r>
          </a:p>
          <a:p>
            <a:pPr marL="0" indent="0" algn="just">
              <a:lnSpc>
                <a:spcPct val="80000"/>
              </a:lnSpc>
              <a:spcBef>
                <a:spcPct val="15000"/>
              </a:spcBef>
              <a:spcAft>
                <a:spcPct val="15000"/>
              </a:spcAft>
              <a:buFontTx/>
              <a:buNone/>
            </a:pPr>
            <a:r>
              <a:rPr lang="es-ES" altLang="es-ES" sz="2000" b="1" dirty="0"/>
              <a:t>PRUEBA </a:t>
            </a:r>
            <a:r>
              <a:rPr lang="es-ES" altLang="es-ES" sz="2000" b="1" dirty="0" smtClean="0"/>
              <a:t>3.4: </a:t>
            </a:r>
            <a:r>
              <a:rPr lang="es-ES" altLang="es-ES" sz="2000" b="1" dirty="0"/>
              <a:t>Sobre el derecho a la ayuda y el cálculo de la misma.</a:t>
            </a:r>
          </a:p>
          <a:p>
            <a:pPr marL="0" indent="0" algn="just">
              <a:lnSpc>
                <a:spcPct val="80000"/>
              </a:lnSpc>
              <a:spcBef>
                <a:spcPct val="15000"/>
              </a:spcBef>
              <a:spcAft>
                <a:spcPct val="15000"/>
              </a:spcAft>
              <a:buFontTx/>
              <a:buNone/>
            </a:pPr>
            <a:r>
              <a:rPr lang="es-ES" altLang="es-ES" sz="2000" b="1" dirty="0"/>
              <a:t>PRUEBA </a:t>
            </a:r>
            <a:r>
              <a:rPr lang="es-ES" altLang="es-ES" sz="2000" b="1" dirty="0" smtClean="0"/>
              <a:t>3.4.1 </a:t>
            </a:r>
            <a:r>
              <a:rPr lang="es-ES" altLang="es-ES" sz="2000" b="1" dirty="0"/>
              <a:t>Sobre el derecho a la </a:t>
            </a:r>
            <a:r>
              <a:rPr lang="es-ES" altLang="es-ES" sz="2000" b="1" dirty="0" smtClean="0"/>
              <a:t>ayuda.</a:t>
            </a:r>
            <a:endParaRPr lang="es-ES" altLang="es-ES" sz="2000" b="1" dirty="0"/>
          </a:p>
          <a:p>
            <a:pPr marL="0" indent="0" algn="just">
              <a:lnSpc>
                <a:spcPct val="80000"/>
              </a:lnSpc>
              <a:spcBef>
                <a:spcPct val="15000"/>
              </a:spcBef>
              <a:spcAft>
                <a:spcPct val="15000"/>
              </a:spcAft>
              <a:buFontTx/>
              <a:buNone/>
            </a:pPr>
            <a:r>
              <a:rPr lang="es-ES" altLang="es-ES" sz="1600" b="1" dirty="0">
                <a:solidFill>
                  <a:srgbClr val="002060"/>
                </a:solidFill>
                <a:latin typeface="Arial" panose="020B0604020202020204" pitchFamily="34" charset="0"/>
              </a:rPr>
              <a:t>RESULTADO:</a:t>
            </a:r>
          </a:p>
          <a:p>
            <a:pPr marL="0" indent="0" algn="just">
              <a:lnSpc>
                <a:spcPct val="80000"/>
              </a:lnSpc>
              <a:spcBef>
                <a:spcPct val="15000"/>
              </a:spcBef>
              <a:spcAft>
                <a:spcPct val="15000"/>
              </a:spcAft>
              <a:buFontTx/>
              <a:buNone/>
            </a:pPr>
            <a:r>
              <a:rPr lang="es-ES" altLang="es-ES" sz="1600" dirty="0" smtClean="0">
                <a:solidFill>
                  <a:srgbClr val="002060"/>
                </a:solidFill>
                <a:latin typeface="Arial" panose="020B0604020202020204" pitchFamily="34" charset="0"/>
              </a:rPr>
              <a:t>Para </a:t>
            </a:r>
            <a:r>
              <a:rPr lang="es-ES" altLang="es-ES" sz="1600" dirty="0">
                <a:solidFill>
                  <a:srgbClr val="002060"/>
                </a:solidFill>
                <a:latin typeface="Arial" panose="020B0604020202020204" pitchFamily="34" charset="0"/>
              </a:rPr>
              <a:t>la muestra de auditoria, se ha verificado que la unidad:</a:t>
            </a:r>
          </a:p>
          <a:p>
            <a:pPr marL="1001713" lvl="1" algn="just">
              <a:lnSpc>
                <a:spcPct val="80000"/>
              </a:lnSpc>
              <a:spcBef>
                <a:spcPct val="15000"/>
              </a:spcBef>
              <a:spcAft>
                <a:spcPct val="15000"/>
              </a:spcAft>
              <a:buSzPct val="115000"/>
              <a:buFont typeface="Wingdings" panose="05000000000000000000" pitchFamily="2" charset="2"/>
              <a:buChar char="ü"/>
            </a:pPr>
            <a:r>
              <a:rPr lang="es-ES" altLang="es-ES" sz="1600" dirty="0">
                <a:solidFill>
                  <a:srgbClr val="002060"/>
                </a:solidFill>
                <a:latin typeface="Arial" panose="020B0604020202020204" pitchFamily="34" charset="0"/>
              </a:rPr>
              <a:t>Ha cumplimentado los apartados de la lista correspondientes a  las comprobaciones realizadas sobre las facturas. </a:t>
            </a:r>
          </a:p>
          <a:p>
            <a:pPr marL="1001713" lvl="1" algn="just">
              <a:lnSpc>
                <a:spcPct val="80000"/>
              </a:lnSpc>
              <a:spcBef>
                <a:spcPct val="15000"/>
              </a:spcBef>
              <a:spcAft>
                <a:spcPct val="15000"/>
              </a:spcAft>
              <a:buSzPct val="115000"/>
              <a:buFont typeface="Wingdings" panose="05000000000000000000" pitchFamily="2" charset="2"/>
              <a:buChar char="ü"/>
            </a:pPr>
            <a:r>
              <a:rPr lang="es-ES" altLang="es-ES" sz="1600" dirty="0">
                <a:solidFill>
                  <a:srgbClr val="002060"/>
                </a:solidFill>
                <a:latin typeface="Arial" panose="020B0604020202020204" pitchFamily="34" charset="0"/>
              </a:rPr>
              <a:t>Las listas están cumplimentadas correctamente</a:t>
            </a:r>
            <a:r>
              <a:rPr lang="es-ES" altLang="es-ES" sz="1600" dirty="0" smtClean="0">
                <a:solidFill>
                  <a:srgbClr val="002060"/>
                </a:solidFill>
                <a:latin typeface="Arial" panose="020B0604020202020204" pitchFamily="34" charset="0"/>
              </a:rPr>
              <a:t>.</a:t>
            </a:r>
            <a:endParaRPr lang="es-ES" altLang="es-ES" sz="1600" b="1" dirty="0">
              <a:solidFill>
                <a:srgbClr val="002060"/>
              </a:solidFill>
              <a:latin typeface="Arial" panose="020B0604020202020204" pitchFamily="34" charset="0"/>
            </a:endParaRPr>
          </a:p>
          <a:p>
            <a:pPr marL="0" indent="0" algn="just">
              <a:lnSpc>
                <a:spcPct val="80000"/>
              </a:lnSpc>
              <a:spcBef>
                <a:spcPct val="15000"/>
              </a:spcBef>
              <a:spcAft>
                <a:spcPct val="15000"/>
              </a:spcAft>
              <a:buFontTx/>
              <a:buNone/>
            </a:pPr>
            <a:r>
              <a:rPr lang="es-ES" altLang="es-ES" sz="2000" b="1" dirty="0"/>
              <a:t>PRUEBA </a:t>
            </a:r>
            <a:r>
              <a:rPr lang="es-ES" altLang="es-ES" sz="2000" b="1" dirty="0" smtClean="0"/>
              <a:t>3.4.2 </a:t>
            </a:r>
            <a:r>
              <a:rPr lang="es-ES" altLang="es-ES" sz="2000" b="1" dirty="0"/>
              <a:t>Sobre el cálculo de la ayuda.</a:t>
            </a:r>
          </a:p>
          <a:p>
            <a:pPr marL="0" indent="0" algn="just">
              <a:lnSpc>
                <a:spcPct val="80000"/>
              </a:lnSpc>
              <a:spcBef>
                <a:spcPct val="15000"/>
              </a:spcBef>
              <a:spcAft>
                <a:spcPct val="15000"/>
              </a:spcAft>
              <a:buFontTx/>
              <a:buNone/>
            </a:pPr>
            <a:r>
              <a:rPr lang="es-ES" altLang="es-ES" sz="1600" b="1" dirty="0">
                <a:solidFill>
                  <a:srgbClr val="002060"/>
                </a:solidFill>
                <a:latin typeface="Arial" panose="020B0604020202020204" pitchFamily="34" charset="0"/>
              </a:rPr>
              <a:t>RESULTADO: </a:t>
            </a:r>
          </a:p>
          <a:p>
            <a:pPr marL="0" indent="0" algn="just">
              <a:lnSpc>
                <a:spcPct val="80000"/>
              </a:lnSpc>
              <a:spcBef>
                <a:spcPct val="15000"/>
              </a:spcBef>
              <a:spcAft>
                <a:spcPct val="15000"/>
              </a:spcAft>
              <a:buFontTx/>
              <a:buNone/>
            </a:pPr>
            <a:r>
              <a:rPr lang="es-ES" altLang="es-ES" sz="1600" dirty="0">
                <a:solidFill>
                  <a:srgbClr val="002060"/>
                </a:solidFill>
                <a:latin typeface="Arial" panose="020B0604020202020204" pitchFamily="34" charset="0"/>
              </a:rPr>
              <a:t>Se ha verificado que de las </a:t>
            </a:r>
            <a:r>
              <a:rPr lang="es-ES" altLang="es-ES" sz="1600" dirty="0" smtClean="0">
                <a:solidFill>
                  <a:srgbClr val="002060"/>
                </a:solidFill>
                <a:latin typeface="Arial" panose="020B0604020202020204" pitchFamily="34" charset="0"/>
              </a:rPr>
              <a:t>8 solicitudes tramitadas de </a:t>
            </a:r>
            <a:r>
              <a:rPr lang="es-ES" altLang="es-ES" sz="1600" dirty="0">
                <a:solidFill>
                  <a:srgbClr val="002060"/>
                </a:solidFill>
                <a:latin typeface="Arial" panose="020B0604020202020204" pitchFamily="34" charset="0"/>
              </a:rPr>
              <a:t>la muestra.</a:t>
            </a:r>
          </a:p>
          <a:p>
            <a:pPr marL="1173163" lvl="1" indent="-457200" algn="just">
              <a:lnSpc>
                <a:spcPct val="80000"/>
              </a:lnSpc>
              <a:spcBef>
                <a:spcPct val="15000"/>
              </a:spcBef>
              <a:spcAft>
                <a:spcPct val="15000"/>
              </a:spcAft>
              <a:buFont typeface="Wingdings" panose="05000000000000000000" pitchFamily="2" charset="2"/>
              <a:buChar char="ü"/>
            </a:pPr>
            <a:r>
              <a:rPr lang="es-ES" altLang="es-ES" sz="1600" dirty="0">
                <a:solidFill>
                  <a:srgbClr val="002060"/>
                </a:solidFill>
                <a:latin typeface="Arial" panose="020B0604020202020204" pitchFamily="34" charset="0"/>
              </a:rPr>
              <a:t>En 6</a:t>
            </a:r>
            <a:r>
              <a:rPr lang="es-ES" altLang="es-ES" sz="1600" dirty="0" smtClean="0">
                <a:solidFill>
                  <a:srgbClr val="002060"/>
                </a:solidFill>
                <a:latin typeface="Arial" panose="020B0604020202020204" pitchFamily="34" charset="0"/>
              </a:rPr>
              <a:t> </a:t>
            </a:r>
            <a:r>
              <a:rPr lang="es-ES" altLang="es-ES" sz="1600" dirty="0">
                <a:solidFill>
                  <a:srgbClr val="002060"/>
                </a:solidFill>
                <a:latin typeface="Arial" panose="020B0604020202020204" pitchFamily="34" charset="0"/>
              </a:rPr>
              <a:t>está bien calculada la ayuda</a:t>
            </a:r>
          </a:p>
          <a:p>
            <a:pPr marL="1173163" lvl="1" indent="-457200" algn="just">
              <a:lnSpc>
                <a:spcPct val="80000"/>
              </a:lnSpc>
              <a:spcBef>
                <a:spcPct val="15000"/>
              </a:spcBef>
              <a:spcAft>
                <a:spcPct val="15000"/>
              </a:spcAft>
              <a:buFont typeface="Wingdings" panose="05000000000000000000" pitchFamily="2" charset="2"/>
              <a:buChar char="ü"/>
            </a:pPr>
            <a:r>
              <a:rPr lang="es-ES" altLang="es-ES" sz="1600" dirty="0">
                <a:solidFill>
                  <a:srgbClr val="002060"/>
                </a:solidFill>
                <a:latin typeface="Arial" panose="020B0604020202020204" pitchFamily="34" charset="0"/>
              </a:rPr>
              <a:t>En 2 (expedientes </a:t>
            </a:r>
            <a:r>
              <a:rPr lang="es-ES" altLang="es-ES" sz="1600" dirty="0" smtClean="0">
                <a:solidFill>
                  <a:srgbClr val="002060"/>
                </a:solidFill>
                <a:latin typeface="Arial" panose="020B0604020202020204" pitchFamily="34" charset="0"/>
              </a:rPr>
              <a:t>31/2016 </a:t>
            </a:r>
            <a:r>
              <a:rPr lang="es-ES" altLang="es-ES" sz="1600" dirty="0">
                <a:solidFill>
                  <a:srgbClr val="002060"/>
                </a:solidFill>
                <a:latin typeface="Arial" panose="020B0604020202020204" pitchFamily="34" charset="0"/>
              </a:rPr>
              <a:t>y 658 /</a:t>
            </a:r>
            <a:r>
              <a:rPr lang="es-ES" altLang="es-ES" sz="1600" dirty="0" smtClean="0">
                <a:solidFill>
                  <a:srgbClr val="002060"/>
                </a:solidFill>
                <a:latin typeface="Arial" panose="020B0604020202020204" pitchFamily="34" charset="0"/>
              </a:rPr>
              <a:t>2016) </a:t>
            </a:r>
            <a:r>
              <a:rPr lang="es-ES" altLang="es-ES" sz="1600" dirty="0">
                <a:solidFill>
                  <a:srgbClr val="002060"/>
                </a:solidFill>
                <a:latin typeface="Arial" panose="020B0604020202020204" pitchFamily="34" charset="0"/>
              </a:rPr>
              <a:t>no está bien calculada, porque en el primero no se ha tenido en cuenta una penalización y en el segundo  se han considerado como gasto subvencionable el IVA. Además, no hay evidencia de que esta tarea haya sido supervisada ni de que las incidencias hayan sido detectadas por la Unidad. </a:t>
            </a:r>
            <a:r>
              <a:rPr lang="es-ES" altLang="es-ES" sz="1600" dirty="0" smtClean="0">
                <a:solidFill>
                  <a:schemeClr val="accent5">
                    <a:lumMod val="10000"/>
                  </a:schemeClr>
                </a:solidFill>
                <a:latin typeface="Arial" panose="020B0604020202020204" pitchFamily="34" charset="0"/>
              </a:rPr>
              <a:t>(DOC</a:t>
            </a:r>
            <a:r>
              <a:rPr lang="es-ES" altLang="es-ES" sz="1600" dirty="0">
                <a:solidFill>
                  <a:schemeClr val="accent5">
                    <a:lumMod val="10000"/>
                  </a:schemeClr>
                </a:solidFill>
                <a:latin typeface="Arial" panose="020B0604020202020204" pitchFamily="34" charset="0"/>
              </a:rPr>
              <a:t>: </a:t>
            </a:r>
            <a:r>
              <a:rPr lang="es-ES" altLang="es-ES" sz="1600" dirty="0" smtClean="0">
                <a:solidFill>
                  <a:schemeClr val="accent5">
                    <a:lumMod val="10000"/>
                  </a:schemeClr>
                </a:solidFill>
                <a:latin typeface="Arial" panose="020B0604020202020204" pitchFamily="34" charset="0"/>
              </a:rPr>
              <a:t>G-3.4-01</a:t>
            </a:r>
            <a:r>
              <a:rPr lang="es-ES" altLang="es-ES" sz="1600" dirty="0">
                <a:solidFill>
                  <a:schemeClr val="accent5">
                    <a:lumMod val="10000"/>
                  </a:schemeClr>
                </a:solidFill>
                <a:latin typeface="Arial" panose="020B0604020202020204" pitchFamily="34" charset="0"/>
              </a:rPr>
              <a:t>, </a:t>
            </a:r>
            <a:r>
              <a:rPr lang="es-ES" altLang="es-ES" sz="1600" dirty="0" smtClean="0">
                <a:solidFill>
                  <a:schemeClr val="accent5">
                    <a:lumMod val="10000"/>
                  </a:schemeClr>
                </a:solidFill>
                <a:latin typeface="Arial" panose="020B0604020202020204" pitchFamily="34" charset="0"/>
              </a:rPr>
              <a:t>3.3-01).</a:t>
            </a:r>
            <a:endParaRPr lang="es-ES" altLang="es-ES" sz="1600" dirty="0">
              <a:solidFill>
                <a:schemeClr val="accent5">
                  <a:lumMod val="10000"/>
                </a:schemeClr>
              </a:solidFill>
              <a:latin typeface="Arial" panose="020B0604020202020204" pitchFamily="34" charset="0"/>
            </a:endParaRPr>
          </a:p>
          <a:p>
            <a:pPr algn="just">
              <a:lnSpc>
                <a:spcPct val="80000"/>
              </a:lnSpc>
            </a:pPr>
            <a:endParaRPr lang="es-ES" altLang="es-ES" sz="1600" dirty="0">
              <a:solidFill>
                <a:schemeClr val="accent5">
                  <a:lumMod val="10000"/>
                </a:schemeClr>
              </a:solidFill>
            </a:endParaRPr>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03444" y="1152979"/>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28420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753" y="348040"/>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654068" y="1734184"/>
            <a:ext cx="8212285" cy="4272559"/>
          </a:xfrm>
        </p:spPr>
        <p:txBody>
          <a:bodyPr/>
          <a:lstStyle/>
          <a:p>
            <a:pPr algn="ctr">
              <a:lnSpc>
                <a:spcPct val="80000"/>
              </a:lnSpc>
              <a:spcAft>
                <a:spcPct val="35000"/>
              </a:spcAft>
              <a:buFontTx/>
              <a:buNone/>
            </a:pPr>
            <a:r>
              <a:rPr lang="es-ES" altLang="es-ES" sz="2400" b="1" dirty="0"/>
              <a:t>Objetivo nº 3: Sobre la gestión</a:t>
            </a:r>
          </a:p>
          <a:p>
            <a:pPr marL="0" indent="0" algn="just">
              <a:lnSpc>
                <a:spcPct val="90000"/>
              </a:lnSpc>
              <a:spcBef>
                <a:spcPts val="600"/>
              </a:spcBef>
              <a:spcAft>
                <a:spcPts val="600"/>
              </a:spcAft>
              <a:buFontTx/>
              <a:buNone/>
            </a:pPr>
            <a:r>
              <a:rPr lang="es-ES" altLang="es-ES" sz="2000" b="1" dirty="0"/>
              <a:t>PRUEBA </a:t>
            </a:r>
            <a:r>
              <a:rPr lang="es-ES" altLang="es-ES" sz="2000" b="1" dirty="0" smtClean="0"/>
              <a:t>3.5: </a:t>
            </a:r>
            <a:r>
              <a:rPr lang="es-ES" altLang="es-ES" sz="2000" b="1" dirty="0"/>
              <a:t>Sobre el pago para de ayudas.</a:t>
            </a:r>
          </a:p>
          <a:p>
            <a:pPr marL="0" indent="0" algn="just">
              <a:lnSpc>
                <a:spcPct val="90000"/>
              </a:lnSpc>
              <a:spcBef>
                <a:spcPts val="600"/>
              </a:spcBef>
              <a:spcAft>
                <a:spcPts val="600"/>
              </a:spcAft>
              <a:buFontTx/>
              <a:buNone/>
            </a:pPr>
            <a:r>
              <a:rPr lang="es-ES" altLang="es-ES" sz="2000" b="1" dirty="0"/>
              <a:t>PRUEBA </a:t>
            </a:r>
            <a:r>
              <a:rPr lang="es-ES" altLang="es-ES" sz="2000" b="1" dirty="0" smtClean="0"/>
              <a:t>3.5.1  </a:t>
            </a:r>
            <a:r>
              <a:rPr lang="es-ES" altLang="es-ES" sz="2000" b="1" dirty="0"/>
              <a:t>Sobre el pago al beneficiario legítimo.</a:t>
            </a:r>
          </a:p>
          <a:p>
            <a:pPr marL="0" indent="0" algn="just">
              <a:lnSpc>
                <a:spcPct val="90000"/>
              </a:lnSpc>
              <a:spcBef>
                <a:spcPts val="600"/>
              </a:spcBef>
              <a:spcAft>
                <a:spcPts val="600"/>
              </a:spcAft>
              <a:buFontTx/>
              <a:buNone/>
            </a:pPr>
            <a:r>
              <a:rPr lang="es-ES" altLang="es-ES" sz="1800" b="1" dirty="0">
                <a:solidFill>
                  <a:srgbClr val="002060"/>
                </a:solidFill>
                <a:latin typeface="Arial" panose="020B0604020202020204" pitchFamily="34" charset="0"/>
              </a:rPr>
              <a:t>RESULTADO: </a:t>
            </a:r>
          </a:p>
          <a:p>
            <a:pPr marL="0" indent="0" algn="just">
              <a:lnSpc>
                <a:spcPct val="90000"/>
              </a:lnSpc>
              <a:spcBef>
                <a:spcPts val="600"/>
              </a:spcBef>
              <a:spcAft>
                <a:spcPts val="600"/>
              </a:spcAft>
              <a:buFontTx/>
              <a:buNone/>
            </a:pPr>
            <a:r>
              <a:rPr lang="es-ES" altLang="es-ES" sz="1800" dirty="0">
                <a:solidFill>
                  <a:srgbClr val="002060"/>
                </a:solidFill>
                <a:latin typeface="Arial" panose="020B0604020202020204" pitchFamily="34" charset="0"/>
              </a:rPr>
              <a:t>La unidad  no solicita certificados bancarios de titularidad de las cuentas de los beneficiarios, ni hace ningún otro tipo de comprobación al respecto </a:t>
            </a:r>
            <a:endParaRPr lang="es-ES" altLang="es-ES" sz="2000" b="1" dirty="0" smtClean="0"/>
          </a:p>
          <a:p>
            <a:pPr marL="0" indent="0" algn="just">
              <a:lnSpc>
                <a:spcPct val="90000"/>
              </a:lnSpc>
              <a:spcBef>
                <a:spcPts val="600"/>
              </a:spcBef>
              <a:spcAft>
                <a:spcPts val="600"/>
              </a:spcAft>
              <a:buFontTx/>
              <a:buNone/>
            </a:pPr>
            <a:r>
              <a:rPr lang="es-ES" altLang="es-ES" sz="2000" b="1" dirty="0" smtClean="0"/>
              <a:t>PRUEBA 3.5.2 </a:t>
            </a:r>
            <a:r>
              <a:rPr lang="es-ES" altLang="es-ES" sz="2000" b="1" dirty="0"/>
              <a:t>Sobre las propuestas de pago.</a:t>
            </a:r>
          </a:p>
          <a:p>
            <a:pPr marL="0" indent="0" algn="just">
              <a:lnSpc>
                <a:spcPct val="90000"/>
              </a:lnSpc>
              <a:spcBef>
                <a:spcPts val="600"/>
              </a:spcBef>
              <a:spcAft>
                <a:spcPts val="600"/>
              </a:spcAft>
            </a:pPr>
            <a:r>
              <a:rPr lang="es-ES" altLang="es-ES" sz="1800" b="1" dirty="0">
                <a:solidFill>
                  <a:srgbClr val="002060"/>
                </a:solidFill>
                <a:latin typeface="Arial" panose="020B0604020202020204" pitchFamily="34" charset="0"/>
              </a:rPr>
              <a:t>RESULTADO:</a:t>
            </a:r>
          </a:p>
          <a:p>
            <a:pPr marL="0" indent="0" algn="just">
              <a:lnSpc>
                <a:spcPct val="90000"/>
              </a:lnSpc>
              <a:spcBef>
                <a:spcPts val="600"/>
              </a:spcBef>
              <a:spcAft>
                <a:spcPts val="600"/>
              </a:spcAft>
              <a:buFontTx/>
              <a:buNone/>
            </a:pPr>
            <a:r>
              <a:rPr lang="es-ES" altLang="es-ES" sz="1800" dirty="0">
                <a:solidFill>
                  <a:srgbClr val="002060"/>
                </a:solidFill>
                <a:latin typeface="Arial" panose="020B0604020202020204" pitchFamily="34" charset="0"/>
              </a:rPr>
              <a:t>Para los expedientes de la muestra, se verificado que en una lista de control se ha indicando que existen los cuatro documentos que componen la propuesta. </a:t>
            </a:r>
          </a:p>
          <a:p>
            <a:pPr marL="0" indent="0" algn="just">
              <a:lnSpc>
                <a:spcPct val="90000"/>
              </a:lnSpc>
              <a:spcBef>
                <a:spcPts val="600"/>
              </a:spcBef>
              <a:spcAft>
                <a:spcPts val="600"/>
              </a:spcAft>
              <a:buFontTx/>
              <a:buNone/>
            </a:pPr>
            <a:r>
              <a:rPr lang="es-ES" altLang="es-ES" sz="1800" dirty="0">
                <a:solidFill>
                  <a:srgbClr val="002060"/>
                </a:solidFill>
                <a:latin typeface="Arial" panose="020B0604020202020204" pitchFamily="34" charset="0"/>
              </a:rPr>
              <a:t>Además,  se ha comprobado que en todos los expedientes constan los cuatro documentos.</a:t>
            </a:r>
          </a:p>
          <a:p>
            <a:pPr marL="0" indent="0">
              <a:lnSpc>
                <a:spcPct val="90000"/>
              </a:lnSpc>
              <a:spcBef>
                <a:spcPct val="15000"/>
              </a:spcBef>
              <a:spcAft>
                <a:spcPct val="15000"/>
              </a:spcAft>
            </a:pPr>
            <a:endParaRPr lang="es-ES" altLang="es-ES" sz="1600" dirty="0">
              <a:solidFill>
                <a:srgbClr val="002060"/>
              </a:solidFill>
              <a:latin typeface="Arial" panose="020B0604020202020204" pitchFamily="34" charset="0"/>
            </a:endParaRPr>
          </a:p>
          <a:p>
            <a:pPr>
              <a:spcBef>
                <a:spcPts val="600"/>
              </a:spcBef>
              <a:spcAft>
                <a:spcPts val="600"/>
              </a:spcAft>
              <a:buFont typeface="Wingdings" panose="05000000000000000000" pitchFamily="2" charset="2"/>
              <a:buChar char="ü"/>
            </a:pPr>
            <a:endParaRPr lang="es-ES" sz="1400" dirty="0">
              <a:solidFill>
                <a:srgbClr val="002060"/>
              </a:solidFill>
              <a:latin typeface="Arial" panose="020B0604020202020204" pitchFamily="34" charset="0"/>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ángulo 4"/>
          <p:cNvSpPr/>
          <p:nvPr/>
        </p:nvSpPr>
        <p:spPr>
          <a:xfrm>
            <a:off x="1750571" y="1218515"/>
            <a:ext cx="6001964"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a:t>
            </a:r>
            <a:r>
              <a:rPr lang="es-ES" sz="2400" b="1" dirty="0" smtClean="0">
                <a:solidFill>
                  <a:schemeClr val="tx2"/>
                </a:solidFill>
                <a:latin typeface="+mj-lt"/>
                <a:ea typeface="+mj-ea"/>
                <a:cs typeface="+mj-cs"/>
              </a:rPr>
              <a:t>de ejecución de </a:t>
            </a:r>
            <a:r>
              <a:rPr lang="es-ES" sz="2400" b="1" dirty="0">
                <a:solidFill>
                  <a:schemeClr val="tx2"/>
                </a:solidFill>
                <a:latin typeface="+mj-lt"/>
                <a:ea typeface="+mj-ea"/>
                <a:cs typeface="+mj-cs"/>
              </a:rPr>
              <a:t>pruebas.</a:t>
            </a:r>
          </a:p>
        </p:txBody>
      </p:sp>
    </p:spTree>
    <p:extLst>
      <p:ext uri="{BB962C8B-B14F-4D97-AF65-F5344CB8AC3E}">
        <p14:creationId xmlns:p14="http://schemas.microsoft.com/office/powerpoint/2010/main" val="86181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33860"/>
            <a:ext cx="8229600" cy="1143000"/>
          </a:xfrm>
        </p:spPr>
        <p:txBody>
          <a:bodyPr/>
          <a:lstStyle/>
          <a:p>
            <a:r>
              <a:rPr lang="es-ES" sz="2400" dirty="0"/>
              <a:t>Diseño de pruebas y </a:t>
            </a:r>
            <a:r>
              <a:rPr lang="es-ES" sz="2400" u="sng" dirty="0"/>
              <a:t>ejecución pruebas</a:t>
            </a:r>
          </a:p>
        </p:txBody>
      </p:sp>
      <p:sp>
        <p:nvSpPr>
          <p:cNvPr id="3" name="Marcador de contenido 2"/>
          <p:cNvSpPr>
            <a:spLocks noGrp="1"/>
          </p:cNvSpPr>
          <p:nvPr>
            <p:ph idx="1"/>
          </p:nvPr>
        </p:nvSpPr>
        <p:spPr>
          <a:xfrm>
            <a:off x="971600" y="1772816"/>
            <a:ext cx="7560840" cy="4272559"/>
          </a:xfrm>
        </p:spPr>
        <p:txBody>
          <a:bodyPr/>
          <a:lstStyle/>
          <a:p>
            <a:pPr marL="536575" indent="-536575" algn="just">
              <a:spcAft>
                <a:spcPct val="35000"/>
              </a:spcAft>
              <a:buFontTx/>
              <a:buNone/>
            </a:pPr>
            <a:r>
              <a:rPr lang="es-ES" altLang="es-ES" sz="2400" b="1" dirty="0"/>
              <a:t>En relación con los resultados, debemos tener en cuenta dos aspectos  fundamentales: </a:t>
            </a:r>
          </a:p>
          <a:p>
            <a:pPr marL="536575" indent="-536575" algn="just">
              <a:spcAft>
                <a:spcPct val="35000"/>
              </a:spcAft>
              <a:buFontTx/>
              <a:buAutoNum type="alphaLcParenR"/>
            </a:pPr>
            <a:r>
              <a:rPr lang="es-ES" altLang="es-ES" sz="2400" b="1" dirty="0">
                <a:solidFill>
                  <a:srgbClr val="002060"/>
                </a:solidFill>
                <a:latin typeface="Arial" panose="020B0604020202020204" pitchFamily="34" charset="0"/>
              </a:rPr>
              <a:t>que carecen de valor sino están avalados </a:t>
            </a:r>
            <a:r>
              <a:rPr lang="es-ES" altLang="es-ES" sz="2400" b="1" dirty="0" smtClean="0">
                <a:solidFill>
                  <a:srgbClr val="002060"/>
                </a:solidFill>
                <a:latin typeface="Arial" panose="020B0604020202020204" pitchFamily="34" charset="0"/>
              </a:rPr>
              <a:t>por </a:t>
            </a:r>
            <a:r>
              <a:rPr lang="es-ES" altLang="es-ES" sz="2400" b="1" u="sng" dirty="0" smtClean="0">
                <a:solidFill>
                  <a:srgbClr val="002060"/>
                </a:solidFill>
                <a:latin typeface="Arial" panose="020B0604020202020204" pitchFamily="34" charset="0"/>
              </a:rPr>
              <a:t>EVIDENCIAS</a:t>
            </a:r>
            <a:r>
              <a:rPr lang="es-ES" altLang="es-ES" sz="2400" b="1" dirty="0" smtClean="0">
                <a:solidFill>
                  <a:srgbClr val="002060"/>
                </a:solidFill>
                <a:latin typeface="Arial" panose="020B0604020202020204" pitchFamily="34" charset="0"/>
              </a:rPr>
              <a:t>.</a:t>
            </a:r>
            <a:endParaRPr lang="es-ES" altLang="es-ES" sz="2400" b="1" dirty="0">
              <a:solidFill>
                <a:srgbClr val="002060"/>
              </a:solidFill>
              <a:latin typeface="Arial" panose="020B0604020202020204" pitchFamily="34" charset="0"/>
            </a:endParaRPr>
          </a:p>
          <a:p>
            <a:pPr marL="536575" indent="-536575" algn="just">
              <a:spcAft>
                <a:spcPct val="35000"/>
              </a:spcAft>
              <a:buFontTx/>
              <a:buAutoNum type="alphaLcParenR"/>
            </a:pPr>
            <a:r>
              <a:rPr lang="es-ES" altLang="es-ES" sz="2400" b="1" dirty="0">
                <a:solidFill>
                  <a:srgbClr val="002060"/>
                </a:solidFill>
                <a:latin typeface="Arial" panose="020B0604020202020204" pitchFamily="34" charset="0"/>
              </a:rPr>
              <a:t>que me tienen que permitir evaluar los procedimientos.</a:t>
            </a:r>
          </a:p>
          <a:p>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Tree>
    <p:extLst>
      <p:ext uri="{BB962C8B-B14F-4D97-AF65-F5344CB8AC3E}">
        <p14:creationId xmlns:p14="http://schemas.microsoft.com/office/powerpoint/2010/main" val="1714031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804801"/>
            <a:ext cx="8229600" cy="1143000"/>
          </a:xfrm>
        </p:spPr>
        <p:txBody>
          <a:bodyPr/>
          <a:lstStyle/>
          <a:p>
            <a:r>
              <a:rPr lang="es-ES" altLang="es-ES" sz="2400" u="sng" dirty="0"/>
              <a:t>Evidencia</a:t>
            </a:r>
            <a:r>
              <a:rPr lang="es-ES" altLang="es-ES" sz="2400" dirty="0"/>
              <a:t> y pista de auditoría</a:t>
            </a:r>
            <a:endParaRPr lang="es-ES" sz="2400" u="sng" dirty="0"/>
          </a:p>
        </p:txBody>
      </p:sp>
      <p:sp>
        <p:nvSpPr>
          <p:cNvPr id="3" name="Marcador de contenido 2"/>
          <p:cNvSpPr>
            <a:spLocks noGrp="1"/>
          </p:cNvSpPr>
          <p:nvPr>
            <p:ph idx="1"/>
          </p:nvPr>
        </p:nvSpPr>
        <p:spPr>
          <a:xfrm>
            <a:off x="873932" y="1946793"/>
            <a:ext cx="7560840" cy="4272559"/>
          </a:xfrm>
        </p:spPr>
        <p:txBody>
          <a:bodyPr/>
          <a:lstStyle/>
          <a:p>
            <a:pPr marL="536575" indent="-536575" algn="just">
              <a:spcAft>
                <a:spcPct val="35000"/>
              </a:spcAft>
              <a:buFontTx/>
              <a:buNone/>
            </a:pPr>
            <a:r>
              <a:rPr lang="es-ES" altLang="es-ES" sz="2400" b="1" dirty="0"/>
              <a:t>En relación con los resultados, debemos tener en cuenta dos aspectos  fundamentales: </a:t>
            </a:r>
          </a:p>
          <a:p>
            <a:pPr marL="536575" indent="-536575" algn="just">
              <a:spcAft>
                <a:spcPct val="35000"/>
              </a:spcAft>
              <a:buFontTx/>
              <a:buAutoNum type="alphaLcParenR"/>
            </a:pPr>
            <a:r>
              <a:rPr lang="es-ES" altLang="es-ES" sz="2400" b="1" dirty="0">
                <a:solidFill>
                  <a:srgbClr val="002060"/>
                </a:solidFill>
                <a:latin typeface="Arial" panose="020B0604020202020204" pitchFamily="34" charset="0"/>
              </a:rPr>
              <a:t>que carecen de valor sino están avalados </a:t>
            </a:r>
            <a:r>
              <a:rPr lang="es-ES" altLang="es-ES" sz="2400" b="1" dirty="0" smtClean="0">
                <a:solidFill>
                  <a:srgbClr val="002060"/>
                </a:solidFill>
                <a:latin typeface="Arial" panose="020B0604020202020204" pitchFamily="34" charset="0"/>
              </a:rPr>
              <a:t>por </a:t>
            </a:r>
            <a:r>
              <a:rPr lang="es-ES" altLang="es-ES" sz="2400" b="1" u="sng" dirty="0" smtClean="0">
                <a:solidFill>
                  <a:srgbClr val="002060"/>
                </a:solidFill>
                <a:latin typeface="Arial" panose="020B0604020202020204" pitchFamily="34" charset="0"/>
              </a:rPr>
              <a:t>EVIDENCIAS</a:t>
            </a:r>
            <a:r>
              <a:rPr lang="es-ES" altLang="es-ES" sz="2400" b="1" dirty="0" smtClean="0">
                <a:solidFill>
                  <a:srgbClr val="002060"/>
                </a:solidFill>
                <a:latin typeface="Arial" panose="020B0604020202020204" pitchFamily="34" charset="0"/>
              </a:rPr>
              <a:t>.</a:t>
            </a:r>
            <a:endParaRPr lang="es-ES" altLang="es-ES" sz="2400" b="1" dirty="0">
              <a:solidFill>
                <a:srgbClr val="002060"/>
              </a:solidFill>
              <a:latin typeface="Arial" panose="020B0604020202020204" pitchFamily="34" charset="0"/>
            </a:endParaRPr>
          </a:p>
          <a:p>
            <a:pPr marL="536575" indent="-536575" algn="just">
              <a:spcAft>
                <a:spcPct val="35000"/>
              </a:spcAft>
              <a:buFontTx/>
              <a:buAutoNum type="alphaLcParenR"/>
            </a:pPr>
            <a:r>
              <a:rPr lang="es-ES" altLang="es-ES" sz="2400" b="1" strike="sngStrike" dirty="0">
                <a:solidFill>
                  <a:srgbClr val="002060"/>
                </a:solidFill>
                <a:latin typeface="Arial" panose="020B0604020202020204" pitchFamily="34" charset="0"/>
              </a:rPr>
              <a:t>que me tienen que permitir evaluar los procedimientos.</a:t>
            </a:r>
          </a:p>
          <a:p>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Tree>
    <p:extLst>
      <p:ext uri="{BB962C8B-B14F-4D97-AF65-F5344CB8AC3E}">
        <p14:creationId xmlns:p14="http://schemas.microsoft.com/office/powerpoint/2010/main" val="2546721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p:txBody>
          <a:bodyPr/>
          <a:lstStyle/>
          <a:p>
            <a:pPr eaLnBrk="1" hangingPunct="1"/>
            <a:r>
              <a:rPr lang="es-ES" altLang="es-ES" sz="2400" u="sng" dirty="0" smtClean="0"/>
              <a:t>Evidencia</a:t>
            </a:r>
            <a:r>
              <a:rPr lang="es-ES" altLang="es-ES" sz="2400" dirty="0" smtClean="0"/>
              <a:t> y pista de auditoría</a:t>
            </a:r>
          </a:p>
        </p:txBody>
      </p:sp>
      <p:sp>
        <p:nvSpPr>
          <p:cNvPr id="6" name="Rectangle 4"/>
          <p:cNvSpPr>
            <a:spLocks noGrp="1" noChangeArrowheads="1"/>
          </p:cNvSpPr>
          <p:nvPr>
            <p:ph idx="1"/>
          </p:nvPr>
        </p:nvSpPr>
        <p:spPr>
          <a:xfrm>
            <a:off x="446088" y="1556792"/>
            <a:ext cx="8229600" cy="4272559"/>
          </a:xfrm>
        </p:spPr>
        <p:txBody>
          <a:bodyPr/>
          <a:lstStyle/>
          <a:p>
            <a:pPr marL="0" indent="0" algn="ctr" eaLnBrk="1" hangingPunct="1">
              <a:spcBef>
                <a:spcPts val="0"/>
              </a:spcBef>
              <a:spcAft>
                <a:spcPts val="0"/>
              </a:spcAft>
              <a:defRPr/>
            </a:pPr>
            <a:r>
              <a:rPr lang="es-ES" altLang="es-ES" sz="2400" b="1" dirty="0" smtClean="0"/>
              <a:t>¿Qué es una EVIDENCIA?</a:t>
            </a:r>
          </a:p>
          <a:p>
            <a:pPr marL="0" indent="0" algn="ctr" eaLnBrk="1" hangingPunct="1">
              <a:spcBef>
                <a:spcPts val="0"/>
              </a:spcBef>
              <a:spcAft>
                <a:spcPts val="0"/>
              </a:spcAft>
              <a:defRPr/>
            </a:pPr>
            <a:endParaRPr lang="es-ES" altLang="es-ES" sz="2400" b="1" dirty="0" smtClean="0"/>
          </a:p>
          <a:p>
            <a:pPr marL="285750" indent="-285750" eaLnBrk="1" hangingPunct="1">
              <a:spcBef>
                <a:spcPts val="0"/>
              </a:spcBef>
              <a:spcAft>
                <a:spcPts val="0"/>
              </a:spcAft>
              <a:buSzPct val="125000"/>
              <a:buFont typeface="Wingdings" panose="05000000000000000000" pitchFamily="2" charset="2"/>
              <a:buChar char="Ø"/>
              <a:defRPr/>
            </a:pPr>
            <a:r>
              <a:rPr lang="es-ES" altLang="es-ES" sz="1600" i="1" dirty="0" smtClean="0">
                <a:solidFill>
                  <a:srgbClr val="002060"/>
                </a:solidFill>
              </a:rPr>
              <a:t>“</a:t>
            </a:r>
            <a:r>
              <a:rPr lang="es-ES" altLang="es-ES" sz="1800" i="1" dirty="0" smtClean="0">
                <a:solidFill>
                  <a:srgbClr val="002060"/>
                </a:solidFill>
              </a:rPr>
              <a:t>La evidencia de auditoría es </a:t>
            </a:r>
            <a:r>
              <a:rPr lang="es-ES" altLang="es-ES" sz="1800" b="1" i="1" u="sng" dirty="0" smtClean="0">
                <a:solidFill>
                  <a:srgbClr val="002060"/>
                </a:solidFill>
              </a:rPr>
              <a:t>la información </a:t>
            </a:r>
            <a:r>
              <a:rPr lang="es-ES" altLang="es-ES" sz="1800" i="1" dirty="0" smtClean="0">
                <a:solidFill>
                  <a:srgbClr val="002060"/>
                </a:solidFill>
              </a:rPr>
              <a:t>que obtiene el auditor para extraer conclusiones en las cuales sustenta su opinión”.</a:t>
            </a:r>
          </a:p>
          <a:p>
            <a:pPr marL="0" indent="0" eaLnBrk="1" hangingPunct="1">
              <a:spcBef>
                <a:spcPts val="0"/>
              </a:spcBef>
              <a:spcAft>
                <a:spcPts val="0"/>
              </a:spcAft>
              <a:buSzPct val="125000"/>
              <a:defRPr/>
            </a:pPr>
            <a:endParaRPr lang="es-ES" altLang="es-ES" sz="1800" i="1" dirty="0" smtClean="0">
              <a:solidFill>
                <a:srgbClr val="002060"/>
              </a:solidFill>
            </a:endParaRPr>
          </a:p>
          <a:p>
            <a:pPr marL="285750" indent="-285750" eaLnBrk="1" hangingPunct="1">
              <a:spcBef>
                <a:spcPts val="0"/>
              </a:spcBef>
              <a:spcAft>
                <a:spcPts val="0"/>
              </a:spcAft>
              <a:buSzPct val="125000"/>
              <a:buFont typeface="Wingdings" panose="05000000000000000000" pitchFamily="2" charset="2"/>
              <a:buChar char="Ø"/>
              <a:defRPr/>
            </a:pPr>
            <a:r>
              <a:rPr lang="es-ES" altLang="es-ES" sz="1800" i="1" dirty="0" smtClean="0">
                <a:solidFill>
                  <a:srgbClr val="002060"/>
                </a:solidFill>
              </a:rPr>
              <a:t>“La evidencia </a:t>
            </a:r>
            <a:r>
              <a:rPr lang="es-ES" altLang="es-ES" sz="1800" b="1" i="1" u="sng" dirty="0" smtClean="0">
                <a:solidFill>
                  <a:srgbClr val="002060"/>
                </a:solidFill>
              </a:rPr>
              <a:t>adecuada</a:t>
            </a:r>
            <a:r>
              <a:rPr lang="es-ES" altLang="es-ES" sz="1800" i="1" dirty="0" smtClean="0">
                <a:solidFill>
                  <a:srgbClr val="002060"/>
                </a:solidFill>
              </a:rPr>
              <a:t> es </a:t>
            </a:r>
            <a:r>
              <a:rPr lang="es-ES" altLang="es-ES" sz="1800" b="1" i="1" u="sng" dirty="0" smtClean="0">
                <a:solidFill>
                  <a:srgbClr val="002060"/>
                </a:solidFill>
              </a:rPr>
              <a:t>la información </a:t>
            </a:r>
            <a:r>
              <a:rPr lang="es-ES" altLang="es-ES" sz="1800" i="1" dirty="0" smtClean="0">
                <a:solidFill>
                  <a:srgbClr val="002060"/>
                </a:solidFill>
              </a:rPr>
              <a:t>que </a:t>
            </a:r>
            <a:r>
              <a:rPr lang="es-ES" altLang="es-ES" sz="1800" b="1" i="1" u="sng" dirty="0" smtClean="0">
                <a:solidFill>
                  <a:srgbClr val="002060"/>
                </a:solidFill>
              </a:rPr>
              <a:t>cuantitativamente</a:t>
            </a:r>
            <a:r>
              <a:rPr lang="es-ES" altLang="es-ES" sz="1800" i="1" dirty="0" smtClean="0">
                <a:solidFill>
                  <a:srgbClr val="002060"/>
                </a:solidFill>
              </a:rPr>
              <a:t> es suficiente y apropiada para lograr los resultados de la auditoria y que </a:t>
            </a:r>
            <a:r>
              <a:rPr lang="es-ES" altLang="es-ES" sz="1800" b="1" i="1" u="sng" dirty="0" smtClean="0">
                <a:solidFill>
                  <a:srgbClr val="002060"/>
                </a:solidFill>
              </a:rPr>
              <a:t>cualitativamente</a:t>
            </a:r>
            <a:r>
              <a:rPr lang="es-ES" altLang="es-ES" sz="1800" i="1" dirty="0" smtClean="0">
                <a:solidFill>
                  <a:srgbClr val="002060"/>
                </a:solidFill>
              </a:rPr>
              <a:t>, tiene la imparcialidad necesaria para inspirar confianza y fiabilidad…”</a:t>
            </a:r>
          </a:p>
          <a:p>
            <a:pPr marL="0" indent="0" eaLnBrk="1" hangingPunct="1">
              <a:spcBef>
                <a:spcPts val="0"/>
              </a:spcBef>
              <a:spcAft>
                <a:spcPts val="0"/>
              </a:spcAft>
              <a:buSzPct val="125000"/>
              <a:defRPr/>
            </a:pPr>
            <a:endParaRPr lang="es-ES" altLang="es-ES" sz="1800" i="1" dirty="0" smtClean="0">
              <a:solidFill>
                <a:srgbClr val="002060"/>
              </a:solidFill>
            </a:endParaRPr>
          </a:p>
          <a:p>
            <a:pPr marL="285750" indent="-285750" eaLnBrk="1" hangingPunct="1">
              <a:spcBef>
                <a:spcPts val="0"/>
              </a:spcBef>
              <a:spcAft>
                <a:spcPts val="0"/>
              </a:spcAft>
              <a:buSzPct val="125000"/>
              <a:buFont typeface="Wingdings" panose="05000000000000000000" pitchFamily="2" charset="2"/>
              <a:buChar char="Ø"/>
              <a:defRPr/>
            </a:pPr>
            <a:r>
              <a:rPr lang="es-ES" altLang="es-ES" sz="1800" i="1" dirty="0" smtClean="0">
                <a:solidFill>
                  <a:srgbClr val="002060"/>
                </a:solidFill>
              </a:rPr>
              <a:t>La </a:t>
            </a:r>
            <a:r>
              <a:rPr lang="es-ES" altLang="es-ES" sz="1800" i="1" dirty="0">
                <a:solidFill>
                  <a:srgbClr val="002060"/>
                </a:solidFill>
              </a:rPr>
              <a:t>evidencia es </a:t>
            </a:r>
            <a:r>
              <a:rPr lang="es-ES" altLang="es-ES" sz="1800" b="1" i="1" u="sng" dirty="0">
                <a:solidFill>
                  <a:srgbClr val="002060"/>
                </a:solidFill>
              </a:rPr>
              <a:t>suficiente</a:t>
            </a:r>
            <a:r>
              <a:rPr lang="es-ES" altLang="es-ES" sz="1800" b="1" i="1" u="sng" dirty="0">
                <a:solidFill>
                  <a:srgbClr val="002060"/>
                </a:solidFill>
                <a:effectLst>
                  <a:outerShdw blurRad="38100" dist="38100" dir="2700000" algn="tl">
                    <a:srgbClr val="000000">
                      <a:alpha val="43137"/>
                    </a:srgbClr>
                  </a:outerShdw>
                </a:effectLst>
              </a:rPr>
              <a:t> </a:t>
            </a:r>
            <a:r>
              <a:rPr lang="es-ES" altLang="es-ES" sz="1800" i="1" dirty="0">
                <a:solidFill>
                  <a:srgbClr val="002060"/>
                </a:solidFill>
              </a:rPr>
              <a:t>cuando tiene un número adecuado de elementos de prueba que permitan mantener las constataciones y recomendaciones de los </a:t>
            </a:r>
            <a:r>
              <a:rPr lang="es-ES" altLang="es-ES" sz="1800" i="1" dirty="0" smtClean="0">
                <a:solidFill>
                  <a:srgbClr val="002060"/>
                </a:solidFill>
              </a:rPr>
              <a:t>auditores. La </a:t>
            </a:r>
            <a:r>
              <a:rPr lang="es-ES" altLang="es-ES" sz="1800" i="1" dirty="0">
                <a:solidFill>
                  <a:srgbClr val="002060"/>
                </a:solidFill>
              </a:rPr>
              <a:t>evidencia es </a:t>
            </a:r>
            <a:r>
              <a:rPr lang="es-ES" altLang="es-ES" sz="1800" b="1" i="1" u="sng" dirty="0">
                <a:solidFill>
                  <a:srgbClr val="002060"/>
                </a:solidFill>
              </a:rPr>
              <a:t>pertinente</a:t>
            </a:r>
            <a:r>
              <a:rPr lang="es-ES" altLang="es-ES" sz="1800" i="1" dirty="0">
                <a:solidFill>
                  <a:srgbClr val="002060"/>
                </a:solidFill>
              </a:rPr>
              <a:t> cuando, tiene una relación lógica y concreta con el hecho. </a:t>
            </a:r>
          </a:p>
          <a:p>
            <a:pPr marL="285750" indent="-285750" eaLnBrk="1" hangingPunct="1">
              <a:spcBef>
                <a:spcPts val="600"/>
              </a:spcBef>
              <a:spcAft>
                <a:spcPts val="600"/>
              </a:spcAft>
              <a:buSzPct val="125000"/>
              <a:buFont typeface="Wingdings" panose="05000000000000000000" pitchFamily="2" charset="2"/>
              <a:buChar char="Ø"/>
              <a:defRPr/>
            </a:pPr>
            <a:endParaRPr lang="es-ES" altLang="es-ES" sz="1800" i="1" dirty="0" smtClean="0">
              <a:solidFill>
                <a:srgbClr val="002060"/>
              </a:solidFill>
            </a:endParaRPr>
          </a:p>
          <a:p>
            <a:pPr marL="0" indent="0" eaLnBrk="1" hangingPunct="1">
              <a:spcBef>
                <a:spcPts val="600"/>
              </a:spcBef>
              <a:spcAft>
                <a:spcPts val="600"/>
              </a:spcAft>
              <a:defRPr/>
            </a:pPr>
            <a:endParaRPr lang="es-ES" altLang="es-ES" sz="1600" i="1" dirty="0" smtClean="0">
              <a:solidFill>
                <a:srgbClr val="000000"/>
              </a:solidFill>
            </a:endParaRPr>
          </a:p>
          <a:p>
            <a:pPr marL="0" indent="0" eaLnBrk="1" hangingPunct="1">
              <a:defRPr/>
            </a:pPr>
            <a:endParaRPr lang="es-ES" altLang="es-ES" sz="1600" i="1" dirty="0" smtClean="0">
              <a:solidFill>
                <a:srgbClr val="000000"/>
              </a:solidFill>
            </a:endParaRPr>
          </a:p>
          <a:p>
            <a:pPr marL="0" indent="0" eaLnBrk="1" hangingPunct="1">
              <a:defRPr/>
            </a:pPr>
            <a:endParaRPr lang="es-ES" altLang="es-ES" sz="1600" i="1" dirty="0" smtClean="0">
              <a:solidFill>
                <a:srgbClr val="000000"/>
              </a:solidFill>
            </a:endParaRPr>
          </a:p>
          <a:p>
            <a:pPr marL="0" indent="0" eaLnBrk="1" hangingPunct="1">
              <a:defRPr/>
            </a:pPr>
            <a:endParaRPr lang="es-ES" altLang="es-ES" sz="1400" dirty="0" smtClean="0"/>
          </a:p>
          <a:p>
            <a:pPr marL="0" indent="0" eaLnBrk="1" hangingPunct="1">
              <a:defRPr/>
            </a:pPr>
            <a:endParaRPr lang="es-ES" altLang="es-ES" sz="1000" dirty="0" smtClean="0"/>
          </a:p>
          <a:p>
            <a:pPr marL="0" indent="0" eaLnBrk="1" hangingPunct="1">
              <a:defRPr/>
            </a:pPr>
            <a:endParaRPr lang="es-ES_tradnl" altLang="es-ES" sz="1000" dirty="0" smtClean="0"/>
          </a:p>
        </p:txBody>
      </p:sp>
    </p:spTree>
    <p:extLst>
      <p:ext uri="{BB962C8B-B14F-4D97-AF65-F5344CB8AC3E}">
        <p14:creationId xmlns:p14="http://schemas.microsoft.com/office/powerpoint/2010/main" val="8297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a:xfrm>
            <a:off x="508516" y="362569"/>
            <a:ext cx="8229600" cy="1143000"/>
          </a:xfrm>
        </p:spPr>
        <p:txBody>
          <a:bodyPr/>
          <a:lstStyle/>
          <a:p>
            <a:pPr eaLnBrk="1" hangingPunct="1"/>
            <a:r>
              <a:rPr lang="es-ES" altLang="es-ES" sz="2400" u="sng" dirty="0" smtClean="0"/>
              <a:t>Evidencia</a:t>
            </a:r>
            <a:r>
              <a:rPr lang="es-ES" altLang="es-ES" sz="2400" dirty="0" smtClean="0"/>
              <a:t> y pista de auditoría</a:t>
            </a:r>
          </a:p>
        </p:txBody>
      </p:sp>
      <p:sp>
        <p:nvSpPr>
          <p:cNvPr id="6" name="Rectangle 4"/>
          <p:cNvSpPr>
            <a:spLocks noGrp="1" noChangeArrowheads="1"/>
          </p:cNvSpPr>
          <p:nvPr>
            <p:ph idx="1"/>
          </p:nvPr>
        </p:nvSpPr>
        <p:spPr>
          <a:xfrm>
            <a:off x="477302" y="1628800"/>
            <a:ext cx="8229600" cy="4272559"/>
          </a:xfrm>
        </p:spPr>
        <p:txBody>
          <a:bodyPr/>
          <a:lstStyle/>
          <a:p>
            <a:pPr marL="0" indent="0" eaLnBrk="1" hangingPunct="1">
              <a:defRPr/>
            </a:pPr>
            <a:endParaRPr lang="es-ES" altLang="es-ES" sz="1400" dirty="0" smtClean="0"/>
          </a:p>
          <a:p>
            <a:pPr marL="0" indent="0" eaLnBrk="1" hangingPunct="1">
              <a:defRPr/>
            </a:pPr>
            <a:endParaRPr lang="es-ES" altLang="es-ES" sz="1000" dirty="0" smtClean="0"/>
          </a:p>
          <a:p>
            <a:pPr marL="0" indent="0" eaLnBrk="1" hangingPunct="1">
              <a:defRPr/>
            </a:pPr>
            <a:endParaRPr lang="es-ES_tradnl" altLang="es-ES" sz="1000" dirty="0" smtClean="0"/>
          </a:p>
        </p:txBody>
      </p:sp>
      <p:sp>
        <p:nvSpPr>
          <p:cNvPr id="7" name="Rectángulo 6"/>
          <p:cNvSpPr/>
          <p:nvPr/>
        </p:nvSpPr>
        <p:spPr>
          <a:xfrm>
            <a:off x="772041" y="1492284"/>
            <a:ext cx="7966075" cy="4782848"/>
          </a:xfrm>
          <a:prstGeom prst="rect">
            <a:avLst/>
          </a:prstGeom>
        </p:spPr>
        <p:txBody>
          <a:bodyPr>
            <a:spAutoFit/>
          </a:bodyPr>
          <a:lstStyle/>
          <a:p>
            <a:pPr algn="ctr" eaLnBrk="1" hangingPunct="1">
              <a:spcBef>
                <a:spcPct val="20000"/>
              </a:spcBef>
              <a:defRPr/>
            </a:pPr>
            <a:r>
              <a:rPr lang="es-ES" altLang="es-ES" sz="2400" b="1" dirty="0">
                <a:solidFill>
                  <a:srgbClr val="800000"/>
                </a:solidFill>
                <a:latin typeface="Arial"/>
              </a:rPr>
              <a:t>CARACTERÍSTICAS DE LAS </a:t>
            </a:r>
            <a:r>
              <a:rPr lang="es-ES" altLang="es-ES" sz="2400" b="1" dirty="0" smtClean="0">
                <a:solidFill>
                  <a:srgbClr val="800000"/>
                </a:solidFill>
                <a:latin typeface="Arial"/>
              </a:rPr>
              <a:t>EVIDENCIAS</a:t>
            </a:r>
            <a:endParaRPr lang="es-ES" altLang="es-ES" sz="2400" dirty="0">
              <a:solidFill>
                <a:srgbClr val="800000"/>
              </a:solidFill>
              <a:latin typeface="Arial"/>
            </a:endParaRPr>
          </a:p>
          <a:p>
            <a:pPr algn="just" eaLnBrk="1" hangingPunct="1">
              <a:spcBef>
                <a:spcPct val="20000"/>
              </a:spcBef>
              <a:defRPr/>
            </a:pPr>
            <a:r>
              <a:rPr lang="es-ES" altLang="es-ES" sz="1600" b="1" dirty="0">
                <a:solidFill>
                  <a:srgbClr val="002060"/>
                </a:solidFill>
                <a:latin typeface="Arial"/>
              </a:rPr>
              <a:t>RELEVANTES:</a:t>
            </a:r>
            <a:r>
              <a:rPr lang="es-ES" altLang="es-ES" sz="1600" dirty="0">
                <a:solidFill>
                  <a:srgbClr val="002060"/>
                </a:solidFill>
                <a:latin typeface="Arial"/>
              </a:rPr>
              <a:t> es relevante cuando ayuda al auditor a llegar a una conclusión respecto a los objetivos específicos de auditoría. </a:t>
            </a:r>
          </a:p>
          <a:p>
            <a:pPr eaLnBrk="1" hangingPunct="1">
              <a:spcBef>
                <a:spcPct val="20000"/>
              </a:spcBef>
              <a:defRPr/>
            </a:pPr>
            <a:r>
              <a:rPr lang="es-ES" altLang="es-ES" sz="1600" b="1" dirty="0">
                <a:solidFill>
                  <a:srgbClr val="002060"/>
                </a:solidFill>
                <a:latin typeface="Arial"/>
              </a:rPr>
              <a:t>AUTÉNTICAS:</a:t>
            </a:r>
            <a:r>
              <a:rPr lang="es-ES" altLang="es-ES" sz="1600" dirty="0">
                <a:solidFill>
                  <a:srgbClr val="002060"/>
                </a:solidFill>
                <a:latin typeface="Arial"/>
              </a:rPr>
              <a:t> es verdadera en todas sus características.</a:t>
            </a:r>
          </a:p>
          <a:p>
            <a:pPr eaLnBrk="1" hangingPunct="1">
              <a:spcBef>
                <a:spcPct val="20000"/>
              </a:spcBef>
              <a:defRPr/>
            </a:pPr>
            <a:r>
              <a:rPr lang="es-ES" altLang="es-ES" sz="1600" b="1" dirty="0">
                <a:solidFill>
                  <a:srgbClr val="002060"/>
                </a:solidFill>
                <a:latin typeface="Arial"/>
              </a:rPr>
              <a:t>VERIFICABLES:</a:t>
            </a:r>
            <a:r>
              <a:rPr lang="es-ES" altLang="es-ES" sz="1600" dirty="0">
                <a:solidFill>
                  <a:srgbClr val="002060"/>
                </a:solidFill>
                <a:latin typeface="Arial"/>
              </a:rPr>
              <a:t> permite que dos o más auditores lleguen por separado a las mismas conclusiones, en iguales circunstancias. Si diferentes auditores llegaran a distintas conclusiones examinando el mismo asunto, entonces no habría el requisito de verificabilidad.</a:t>
            </a:r>
          </a:p>
          <a:p>
            <a:pPr eaLnBrk="1" hangingPunct="1">
              <a:spcBef>
                <a:spcPct val="20000"/>
              </a:spcBef>
              <a:defRPr/>
            </a:pPr>
            <a:r>
              <a:rPr lang="es-ES" altLang="es-ES" sz="1600" b="1" dirty="0">
                <a:solidFill>
                  <a:srgbClr val="002060"/>
                </a:solidFill>
                <a:latin typeface="Arial"/>
              </a:rPr>
              <a:t>NEUTRALES:</a:t>
            </a:r>
            <a:r>
              <a:rPr lang="es-ES" altLang="es-ES" sz="1600" dirty="0">
                <a:solidFill>
                  <a:srgbClr val="002060"/>
                </a:solidFill>
                <a:latin typeface="Arial"/>
              </a:rPr>
              <a:t> libre de prejuicios, no debe haber sido diseñado para apoyar intereses </a:t>
            </a:r>
            <a:r>
              <a:rPr lang="es-ES" altLang="es-ES" sz="1600" dirty="0" smtClean="0">
                <a:solidFill>
                  <a:srgbClr val="002060"/>
                </a:solidFill>
                <a:latin typeface="Arial"/>
              </a:rPr>
              <a:t>especiales</a:t>
            </a:r>
            <a:endParaRPr lang="es-ES" altLang="es-ES" sz="2400" b="1" dirty="0" smtClean="0">
              <a:solidFill>
                <a:srgbClr val="800000"/>
              </a:solidFill>
              <a:latin typeface="Arial"/>
            </a:endParaRPr>
          </a:p>
          <a:p>
            <a:pPr algn="ctr" eaLnBrk="1" hangingPunct="1">
              <a:spcBef>
                <a:spcPct val="20000"/>
              </a:spcBef>
              <a:defRPr/>
            </a:pPr>
            <a:r>
              <a:rPr lang="es-ES" altLang="es-ES" sz="2400" b="1" dirty="0" smtClean="0">
                <a:solidFill>
                  <a:srgbClr val="800000"/>
                </a:solidFill>
                <a:latin typeface="Arial"/>
              </a:rPr>
              <a:t>TIPOS </a:t>
            </a:r>
            <a:r>
              <a:rPr lang="es-ES" altLang="es-ES" sz="2400" b="1" dirty="0">
                <a:solidFill>
                  <a:srgbClr val="800000"/>
                </a:solidFill>
                <a:latin typeface="Arial"/>
              </a:rPr>
              <a:t>DE </a:t>
            </a:r>
            <a:r>
              <a:rPr lang="es-ES" altLang="es-ES" sz="2400" b="1" dirty="0" smtClean="0">
                <a:solidFill>
                  <a:srgbClr val="800000"/>
                </a:solidFill>
                <a:latin typeface="Arial"/>
              </a:rPr>
              <a:t>EVIDENCIAS</a:t>
            </a:r>
            <a:endParaRPr lang="es-ES" altLang="es-ES" sz="2000" b="1" dirty="0">
              <a:solidFill>
                <a:srgbClr val="002060"/>
              </a:solidFill>
              <a:latin typeface="Arial"/>
            </a:endParaRPr>
          </a:p>
          <a:p>
            <a:pPr marL="342900" indent="-342900" eaLnBrk="1" hangingPunct="1">
              <a:spcBef>
                <a:spcPct val="20000"/>
              </a:spcBef>
              <a:defRPr/>
            </a:pPr>
            <a:r>
              <a:rPr lang="es-ES" altLang="es-ES" sz="1600" b="1" dirty="0">
                <a:solidFill>
                  <a:srgbClr val="002060"/>
                </a:solidFill>
                <a:latin typeface="Arial"/>
              </a:rPr>
              <a:t>FÍSICAS:</a:t>
            </a:r>
            <a:r>
              <a:rPr lang="es-ES" altLang="es-ES" sz="1600" dirty="0">
                <a:solidFill>
                  <a:srgbClr val="002060"/>
                </a:solidFill>
                <a:latin typeface="Arial"/>
              </a:rPr>
              <a:t>  documentos con observaciones de campo, fotos, muestras, etc. </a:t>
            </a:r>
          </a:p>
          <a:p>
            <a:pPr marL="342900" indent="-342900" eaLnBrk="1" hangingPunct="1">
              <a:spcBef>
                <a:spcPct val="20000"/>
              </a:spcBef>
              <a:defRPr/>
            </a:pPr>
            <a:r>
              <a:rPr lang="es-ES" altLang="es-ES" sz="1600" b="1" dirty="0">
                <a:solidFill>
                  <a:srgbClr val="002060"/>
                </a:solidFill>
                <a:latin typeface="Arial"/>
              </a:rPr>
              <a:t>DOCUMENTALES:</a:t>
            </a:r>
            <a:r>
              <a:rPr lang="es-ES" altLang="es-ES" sz="1600" dirty="0">
                <a:solidFill>
                  <a:srgbClr val="002060"/>
                </a:solidFill>
                <a:latin typeface="Arial"/>
              </a:rPr>
              <a:t> documentación aportada por el auditado (facturas, contratos, documentos contables, etc.)</a:t>
            </a:r>
          </a:p>
          <a:p>
            <a:pPr marL="342900" indent="-342900" eaLnBrk="1" hangingPunct="1">
              <a:spcBef>
                <a:spcPct val="20000"/>
              </a:spcBef>
              <a:defRPr/>
            </a:pPr>
            <a:r>
              <a:rPr lang="es-ES" altLang="es-ES" sz="1600" b="1" dirty="0">
                <a:solidFill>
                  <a:srgbClr val="002060"/>
                </a:solidFill>
                <a:latin typeface="Arial"/>
              </a:rPr>
              <a:t>ANALÍTICA:</a:t>
            </a:r>
            <a:r>
              <a:rPr lang="es-ES" altLang="es-ES" sz="1600" dirty="0">
                <a:solidFill>
                  <a:srgbClr val="002060"/>
                </a:solidFill>
                <a:latin typeface="Arial"/>
              </a:rPr>
              <a:t> datos comparativos, ratios, cálculos realizados por los auditores, etc.</a:t>
            </a:r>
          </a:p>
          <a:p>
            <a:pPr marL="342900" indent="-342900" eaLnBrk="1" hangingPunct="1">
              <a:spcBef>
                <a:spcPct val="20000"/>
              </a:spcBef>
              <a:defRPr/>
            </a:pPr>
            <a:endParaRPr lang="es-ES" altLang="es-ES" dirty="0">
              <a:solidFill>
                <a:srgbClr val="000000"/>
              </a:solidFill>
              <a:latin typeface="Arial"/>
            </a:endParaRPr>
          </a:p>
        </p:txBody>
      </p:sp>
      <p:pic>
        <p:nvPicPr>
          <p:cNvPr id="8" name="Imagen 7"/>
          <p:cNvPicPr>
            <a:picLocks noChangeAspect="1"/>
          </p:cNvPicPr>
          <p:nvPr/>
        </p:nvPicPr>
        <p:blipFill>
          <a:blip r:embed="rId2"/>
          <a:stretch>
            <a:fillRect/>
          </a:stretch>
        </p:blipFill>
        <p:spPr>
          <a:xfrm>
            <a:off x="2452449" y="2730912"/>
            <a:ext cx="6517978" cy="3736916"/>
          </a:xfrm>
          <a:prstGeom prst="rect">
            <a:avLst/>
          </a:prstGeom>
        </p:spPr>
      </p:pic>
      <p:pic>
        <p:nvPicPr>
          <p:cNvPr id="10" name="Imagen 9"/>
          <p:cNvPicPr>
            <a:picLocks noChangeAspect="1"/>
          </p:cNvPicPr>
          <p:nvPr/>
        </p:nvPicPr>
        <p:blipFill>
          <a:blip r:embed="rId3"/>
          <a:stretch>
            <a:fillRect/>
          </a:stretch>
        </p:blipFill>
        <p:spPr>
          <a:xfrm>
            <a:off x="2429396" y="989379"/>
            <a:ext cx="5730737" cy="1348857"/>
          </a:xfrm>
          <a:prstGeom prst="rect">
            <a:avLst/>
          </a:prstGeom>
        </p:spPr>
      </p:pic>
    </p:spTree>
    <p:extLst>
      <p:ext uri="{BB962C8B-B14F-4D97-AF65-F5344CB8AC3E}">
        <p14:creationId xmlns:p14="http://schemas.microsoft.com/office/powerpoint/2010/main" val="8266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a:xfrm>
            <a:off x="472630" y="485800"/>
            <a:ext cx="8229600" cy="1143000"/>
          </a:xfrm>
        </p:spPr>
        <p:txBody>
          <a:bodyPr/>
          <a:lstStyle/>
          <a:p>
            <a:pPr eaLnBrk="1" hangingPunct="1"/>
            <a:r>
              <a:rPr lang="es-ES" altLang="es-ES" sz="2400" u="sng" dirty="0" smtClean="0"/>
              <a:t>Evidencia</a:t>
            </a:r>
            <a:r>
              <a:rPr lang="es-ES" altLang="es-ES" sz="2400" dirty="0" smtClean="0"/>
              <a:t> y pista de auditoría</a:t>
            </a:r>
          </a:p>
        </p:txBody>
      </p:sp>
      <p:sp>
        <p:nvSpPr>
          <p:cNvPr id="6" name="Rectangle 4"/>
          <p:cNvSpPr>
            <a:spLocks noGrp="1" noChangeArrowheads="1"/>
          </p:cNvSpPr>
          <p:nvPr>
            <p:ph idx="1"/>
          </p:nvPr>
        </p:nvSpPr>
        <p:spPr>
          <a:xfrm>
            <a:off x="477302" y="1628800"/>
            <a:ext cx="8229600" cy="4272559"/>
          </a:xfrm>
        </p:spPr>
        <p:txBody>
          <a:bodyPr/>
          <a:lstStyle/>
          <a:p>
            <a:pPr marL="0" indent="0" eaLnBrk="1" hangingPunct="1">
              <a:defRPr/>
            </a:pPr>
            <a:endParaRPr lang="es-ES" altLang="es-ES" sz="1400" dirty="0" smtClean="0"/>
          </a:p>
          <a:p>
            <a:pPr marL="0" indent="0" eaLnBrk="1" hangingPunct="1">
              <a:defRPr/>
            </a:pPr>
            <a:endParaRPr lang="es-ES" altLang="es-ES" sz="1000" dirty="0" smtClean="0"/>
          </a:p>
          <a:p>
            <a:pPr marL="0" indent="0" eaLnBrk="1" hangingPunct="1">
              <a:defRPr/>
            </a:pPr>
            <a:endParaRPr lang="es-ES_tradnl" altLang="es-ES" sz="1000" dirty="0" smtClean="0"/>
          </a:p>
        </p:txBody>
      </p:sp>
      <p:sp>
        <p:nvSpPr>
          <p:cNvPr id="9" name="Rectangle 3"/>
          <p:cNvSpPr txBox="1">
            <a:spLocks noChangeArrowheads="1"/>
          </p:cNvSpPr>
          <p:nvPr/>
        </p:nvSpPr>
        <p:spPr bwMode="auto">
          <a:xfrm>
            <a:off x="683568" y="509612"/>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3"/>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4"/>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defRPr/>
            </a:pPr>
            <a:endParaRPr lang="es-ES" altLang="es-ES" sz="1800" b="1" dirty="0"/>
          </a:p>
          <a:p>
            <a:pPr marL="0" indent="0">
              <a:defRPr/>
            </a:pPr>
            <a:endParaRPr lang="es-ES" altLang="es-ES" sz="1800" b="1" dirty="0" smtClean="0"/>
          </a:p>
          <a:p>
            <a:pPr marL="0" indent="0" algn="ctr">
              <a:defRPr/>
            </a:pPr>
            <a:endParaRPr lang="es-ES" altLang="es-ES" sz="1800" b="1" dirty="0"/>
          </a:p>
          <a:p>
            <a:pPr marL="0" indent="0" algn="ctr">
              <a:defRPr/>
            </a:pPr>
            <a:r>
              <a:rPr lang="es-ES" altLang="es-ES" sz="2400" b="1" dirty="0" smtClean="0"/>
              <a:t>¿Por qué EVIDENCIAS?</a:t>
            </a:r>
            <a:endParaRPr lang="es-ES" altLang="es-ES" sz="2400" b="1" dirty="0" smtClean="0">
              <a:solidFill>
                <a:srgbClr val="002060"/>
              </a:solidFill>
            </a:endParaRPr>
          </a:p>
          <a:p>
            <a:pPr>
              <a:defRPr/>
            </a:pPr>
            <a:r>
              <a:rPr lang="es-ES" altLang="es-ES" sz="1800" dirty="0" smtClean="0">
                <a:solidFill>
                  <a:srgbClr val="002060"/>
                </a:solidFill>
              </a:rPr>
              <a:t>      El trabajo de auditoría es </a:t>
            </a:r>
            <a:r>
              <a:rPr lang="es-ES" altLang="es-ES" sz="1800" b="1" dirty="0" smtClean="0">
                <a:solidFill>
                  <a:srgbClr val="002060"/>
                </a:solidFill>
              </a:rPr>
              <a:t>OBJETIVO… </a:t>
            </a:r>
            <a:r>
              <a:rPr lang="es-ES" altLang="es-ES" sz="1800" dirty="0" smtClean="0">
                <a:solidFill>
                  <a:srgbClr val="002060"/>
                </a:solidFill>
              </a:rPr>
              <a:t>y para ser objetivo este trabajo ha de estar basado en </a:t>
            </a:r>
            <a:r>
              <a:rPr lang="es-ES" altLang="es-ES" sz="1800" b="1" dirty="0" smtClean="0">
                <a:solidFill>
                  <a:srgbClr val="002060"/>
                </a:solidFill>
              </a:rPr>
              <a:t>EVIDENCIAS, NO </a:t>
            </a:r>
            <a:r>
              <a:rPr lang="es-ES" altLang="es-ES" sz="1800" dirty="0" smtClean="0">
                <a:solidFill>
                  <a:srgbClr val="002060"/>
                </a:solidFill>
              </a:rPr>
              <a:t>en nuestro criterio personal o en juicios de valor.</a:t>
            </a:r>
          </a:p>
          <a:p>
            <a:pPr>
              <a:defRPr/>
            </a:pPr>
            <a:endParaRPr lang="es-ES" altLang="es-ES" sz="1800" dirty="0" smtClean="0">
              <a:solidFill>
                <a:srgbClr val="002060"/>
              </a:solidFill>
            </a:endParaRPr>
          </a:p>
          <a:p>
            <a:pPr marL="0" indent="0">
              <a:lnSpc>
                <a:spcPct val="90000"/>
              </a:lnSpc>
              <a:defRPr/>
            </a:pPr>
            <a:r>
              <a:rPr lang="es-ES" altLang="es-ES" sz="1800" dirty="0" smtClean="0">
                <a:solidFill>
                  <a:srgbClr val="002060"/>
                </a:solidFill>
              </a:rPr>
              <a:t>      Documento de </a:t>
            </a:r>
            <a:r>
              <a:rPr lang="es-ES" altLang="es-ES" sz="1800" b="1" i="1" dirty="0" smtClean="0">
                <a:solidFill>
                  <a:srgbClr val="002060"/>
                </a:solidFill>
              </a:rPr>
              <a:t>“Orientaciones sobre la auditoria interna”</a:t>
            </a:r>
            <a:r>
              <a:rPr lang="es-ES" altLang="es-ES" sz="1800" i="1" dirty="0" smtClean="0">
                <a:solidFill>
                  <a:srgbClr val="002060"/>
                </a:solidFill>
              </a:rPr>
              <a:t>:</a:t>
            </a:r>
          </a:p>
          <a:p>
            <a:pPr marL="0" indent="0" algn="just">
              <a:lnSpc>
                <a:spcPct val="90000"/>
              </a:lnSpc>
              <a:defRPr/>
            </a:pPr>
            <a:r>
              <a:rPr lang="es-ES" altLang="es-ES" sz="1800" b="1" i="1" dirty="0" smtClean="0">
                <a:solidFill>
                  <a:srgbClr val="002060"/>
                </a:solidFill>
              </a:rPr>
              <a:t>      </a:t>
            </a:r>
            <a:r>
              <a:rPr lang="es-ES" altLang="es-ES" sz="1800" i="1" dirty="0" smtClean="0">
                <a:solidFill>
                  <a:srgbClr val="002060"/>
                </a:solidFill>
              </a:rPr>
              <a:t>“Los hechos, conclusiones y recomendaciones </a:t>
            </a:r>
          </a:p>
          <a:p>
            <a:pPr marL="0" indent="0" algn="just">
              <a:lnSpc>
                <a:spcPct val="90000"/>
              </a:lnSpc>
              <a:defRPr/>
            </a:pPr>
            <a:r>
              <a:rPr lang="es-ES" altLang="es-ES" sz="1800" i="1" dirty="0" smtClean="0">
                <a:solidFill>
                  <a:srgbClr val="002060"/>
                </a:solidFill>
              </a:rPr>
              <a:t>       recogidos en una auditoría interna </a:t>
            </a:r>
            <a:r>
              <a:rPr lang="es-ES" altLang="es-ES" sz="1800" b="1" i="1" u="sng" dirty="0" smtClean="0">
                <a:solidFill>
                  <a:srgbClr val="002060"/>
                </a:solidFill>
              </a:rPr>
              <a:t>deberán </a:t>
            </a:r>
          </a:p>
          <a:p>
            <a:pPr marL="0" indent="0" algn="just">
              <a:lnSpc>
                <a:spcPct val="90000"/>
              </a:lnSpc>
              <a:defRPr/>
            </a:pPr>
            <a:r>
              <a:rPr lang="es-ES" altLang="es-ES" sz="1800" b="1" i="1" dirty="0" smtClean="0">
                <a:solidFill>
                  <a:srgbClr val="002060"/>
                </a:solidFill>
              </a:rPr>
              <a:t>       </a:t>
            </a:r>
            <a:r>
              <a:rPr lang="es-ES" altLang="es-ES" sz="1800" b="1" i="1" u="sng" dirty="0" smtClean="0">
                <a:solidFill>
                  <a:srgbClr val="002060"/>
                </a:solidFill>
              </a:rPr>
              <a:t>fundamentarse en evidencias obtenidas a través </a:t>
            </a:r>
          </a:p>
          <a:p>
            <a:pPr marL="0" indent="0" algn="just">
              <a:lnSpc>
                <a:spcPct val="90000"/>
              </a:lnSpc>
              <a:defRPr/>
            </a:pPr>
            <a:r>
              <a:rPr lang="es-ES" altLang="es-ES" sz="1800" b="1" i="1" dirty="0" smtClean="0">
                <a:solidFill>
                  <a:srgbClr val="002060"/>
                </a:solidFill>
              </a:rPr>
              <a:t>       </a:t>
            </a:r>
            <a:r>
              <a:rPr lang="es-ES" altLang="es-ES" sz="1800" b="1" i="1" u="sng" dirty="0" smtClean="0">
                <a:solidFill>
                  <a:srgbClr val="002060"/>
                </a:solidFill>
              </a:rPr>
              <a:t>de la realización de pruebas.”</a:t>
            </a:r>
          </a:p>
          <a:p>
            <a:pPr marL="0" indent="0" algn="just">
              <a:lnSpc>
                <a:spcPct val="90000"/>
              </a:lnSpc>
              <a:defRPr/>
            </a:pPr>
            <a:endParaRPr lang="es-ES" altLang="es-ES" sz="1800" i="1" dirty="0" smtClean="0">
              <a:solidFill>
                <a:srgbClr val="002060"/>
              </a:solidFill>
            </a:endParaRPr>
          </a:p>
          <a:p>
            <a:pPr>
              <a:lnSpc>
                <a:spcPct val="90000"/>
              </a:lnSpc>
              <a:buFont typeface="Wingdings" panose="05000000000000000000" pitchFamily="2" charset="2"/>
              <a:buNone/>
              <a:defRPr/>
            </a:pPr>
            <a:r>
              <a:rPr lang="es-ES" altLang="es-ES" sz="1800" dirty="0" smtClean="0">
                <a:solidFill>
                  <a:srgbClr val="002060"/>
                </a:solidFill>
              </a:rPr>
              <a:t>	</a:t>
            </a:r>
            <a:r>
              <a:rPr lang="es-ES" altLang="es-ES" sz="1800" i="1" dirty="0" smtClean="0">
                <a:solidFill>
                  <a:srgbClr val="002060"/>
                </a:solidFill>
              </a:rPr>
              <a:t>“Una evidencia suficiente debe permitir a terceras </a:t>
            </a:r>
          </a:p>
          <a:p>
            <a:pPr>
              <a:lnSpc>
                <a:spcPct val="90000"/>
              </a:lnSpc>
              <a:buFont typeface="Wingdings" panose="05000000000000000000" pitchFamily="2" charset="2"/>
              <a:buNone/>
              <a:defRPr/>
            </a:pPr>
            <a:r>
              <a:rPr lang="es-ES" altLang="es-ES" sz="1800" i="1" dirty="0" smtClean="0">
                <a:solidFill>
                  <a:srgbClr val="002060"/>
                </a:solidFill>
              </a:rPr>
              <a:t>       personas llegar a las mismas conclusiones a las que </a:t>
            </a:r>
          </a:p>
          <a:p>
            <a:pPr>
              <a:lnSpc>
                <a:spcPct val="90000"/>
              </a:lnSpc>
              <a:buFont typeface="Wingdings" panose="05000000000000000000" pitchFamily="2" charset="2"/>
              <a:buNone/>
              <a:defRPr/>
            </a:pPr>
            <a:r>
              <a:rPr lang="es-ES" altLang="es-ES" sz="1800" i="1" dirty="0" smtClean="0">
                <a:solidFill>
                  <a:srgbClr val="002060"/>
                </a:solidFill>
              </a:rPr>
              <a:t>       ha llegado el auditor”</a:t>
            </a:r>
          </a:p>
          <a:p>
            <a:pPr>
              <a:defRPr/>
            </a:pPr>
            <a:endParaRPr lang="es-ES" altLang="es-ES" i="1" dirty="0" smtClean="0"/>
          </a:p>
          <a:p>
            <a:pPr>
              <a:defRPr/>
            </a:pPr>
            <a:endParaRPr lang="es-ES" altLang="es-ES" dirty="0" smtClean="0"/>
          </a:p>
          <a:p>
            <a:pPr>
              <a:defRPr/>
            </a:pPr>
            <a:endParaRPr lang="es-ES" altLang="es-ES" dirty="0" smtClean="0"/>
          </a:p>
        </p:txBody>
      </p:sp>
      <p:pic>
        <p:nvPicPr>
          <p:cNvPr id="10" name="Imagen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3644900"/>
            <a:ext cx="18478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6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 calcmode="lin" valueType="num">
                                      <p:cBhvr additive="base">
                                        <p:cTn id="1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 calcmode="lin" valueType="num">
                                      <p:cBhvr additive="base">
                                        <p:cTn id="2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calcmode="lin" valueType="num">
                                      <p:cBhvr additive="base">
                                        <p:cTn id="2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 calcmode="lin" valueType="num">
                                      <p:cBhvr additive="base">
                                        <p:cTn id="3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anim calcmode="lin" valueType="num">
                                      <p:cBhvr additive="base">
                                        <p:cTn id="4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anim calcmode="lin" valueType="num">
                                      <p:cBhvr additive="base">
                                        <p:cTn id="47"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anim calcmode="lin" valueType="num">
                                      <p:cBhvr additive="base">
                                        <p:cTn id="51"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413" y="390571"/>
            <a:ext cx="8229600" cy="1143000"/>
          </a:xfrm>
        </p:spPr>
        <p:txBody>
          <a:bodyPr/>
          <a:lstStyle/>
          <a:p>
            <a:r>
              <a:rPr lang="es-ES" sz="2400" dirty="0"/>
              <a:t>Diseño de </a:t>
            </a:r>
            <a:r>
              <a:rPr lang="es-ES" sz="2400" dirty="0" smtClean="0"/>
              <a:t>pruebas y ejecución pruebas</a:t>
            </a:r>
            <a:endParaRPr lang="es-ES" sz="2400" dirty="0"/>
          </a:p>
        </p:txBody>
      </p:sp>
      <p:sp>
        <p:nvSpPr>
          <p:cNvPr id="3" name="Marcador de contenido 2"/>
          <p:cNvSpPr>
            <a:spLocks noGrp="1"/>
          </p:cNvSpPr>
          <p:nvPr>
            <p:ph idx="1"/>
          </p:nvPr>
        </p:nvSpPr>
        <p:spPr>
          <a:xfrm>
            <a:off x="723789" y="1463400"/>
            <a:ext cx="7931224" cy="4272559"/>
          </a:xfrm>
        </p:spPr>
        <p:txBody>
          <a:bodyPr/>
          <a:lstStyle/>
          <a:p>
            <a:pPr algn="ctr">
              <a:buClr>
                <a:schemeClr val="tx2"/>
              </a:buClr>
              <a:buSzPct val="75000"/>
              <a:buFont typeface="Wingdings" panose="05000000000000000000" pitchFamily="2" charset="2"/>
              <a:buNone/>
            </a:pPr>
            <a:r>
              <a:rPr lang="es-ES" altLang="es-ES" sz="2400" b="1" dirty="0"/>
              <a:t>¿Qué son </a:t>
            </a:r>
            <a:r>
              <a:rPr lang="es-ES" altLang="es-ES" sz="2400" b="1" dirty="0" smtClean="0"/>
              <a:t>las PRUEBAS?</a:t>
            </a:r>
            <a:endParaRPr lang="es-ES" altLang="es-ES" sz="2400" b="1" dirty="0"/>
          </a:p>
          <a:p>
            <a:pPr marL="0" indent="0">
              <a:buClr>
                <a:schemeClr val="tx2"/>
              </a:buClr>
              <a:buSzPct val="125000"/>
              <a:defRPr/>
            </a:pPr>
            <a:r>
              <a:rPr lang="es-ES" altLang="es-ES" sz="2400" b="1" i="1" dirty="0">
                <a:solidFill>
                  <a:srgbClr val="002060"/>
                </a:solidFill>
              </a:rPr>
              <a:t>“Las pruebas son todas aquellas comprobaciones especificas que realizamos para dar respuesta  a los objetivos fijados en la auditoría</a:t>
            </a:r>
            <a:r>
              <a:rPr lang="es-ES" altLang="es-ES" sz="2400" b="1" i="1" dirty="0" smtClean="0">
                <a:solidFill>
                  <a:srgbClr val="002060"/>
                </a:solidFill>
              </a:rPr>
              <a:t>”.</a:t>
            </a:r>
            <a:endParaRPr lang="es-ES" altLang="es-ES" dirty="0" smtClean="0">
              <a:solidFill>
                <a:srgbClr val="002060"/>
              </a:solidFill>
            </a:endParaRPr>
          </a:p>
          <a:p>
            <a:pPr marL="0" indent="0" algn="just">
              <a:buFontTx/>
              <a:buNone/>
            </a:pPr>
            <a:endParaRPr lang="es-ES" altLang="es-ES" sz="2400" b="1" dirty="0" smtClean="0"/>
          </a:p>
          <a:p>
            <a:pPr marL="0" indent="0" algn="just"/>
            <a:r>
              <a:rPr lang="es-ES" altLang="es-ES" sz="2400" b="1" dirty="0" smtClean="0"/>
              <a:t>En </a:t>
            </a:r>
            <a:r>
              <a:rPr lang="es-ES" altLang="es-ES" sz="2400" b="1" dirty="0"/>
              <a:t>relación con las pruebas hay dos fases</a:t>
            </a:r>
            <a:r>
              <a:rPr lang="es-ES" altLang="es-ES" sz="2400" b="1" dirty="0" smtClean="0"/>
              <a:t>:</a:t>
            </a:r>
            <a:endParaRPr lang="es-ES" altLang="es-ES" sz="2400" b="1" dirty="0"/>
          </a:p>
          <a:p>
            <a:pPr algn="just">
              <a:buFont typeface="Wingdings" panose="05000000000000000000" pitchFamily="2" charset="2"/>
              <a:buChar char="Ø"/>
            </a:pPr>
            <a:r>
              <a:rPr lang="es-ES" altLang="es-ES" sz="2400" b="1" dirty="0"/>
              <a:t>El diseño de pruebas.</a:t>
            </a:r>
          </a:p>
          <a:p>
            <a:pPr algn="just">
              <a:buFont typeface="Wingdings" panose="05000000000000000000" pitchFamily="2" charset="2"/>
              <a:buChar char="Ø"/>
            </a:pPr>
            <a:r>
              <a:rPr lang="es-ES" altLang="es-ES" sz="2400" b="1" dirty="0" smtClean="0"/>
              <a:t>La </a:t>
            </a:r>
            <a:r>
              <a:rPr lang="es-ES" altLang="es-ES" sz="2400" b="1" dirty="0"/>
              <a:t>ejecución de las pruebas.</a:t>
            </a:r>
          </a:p>
          <a:p>
            <a:endParaRPr lang="es-ES" altLang="es-ES" dirty="0"/>
          </a:p>
          <a:p>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Tree>
    <p:extLst>
      <p:ext uri="{BB962C8B-B14F-4D97-AF65-F5344CB8AC3E}">
        <p14:creationId xmlns:p14="http://schemas.microsoft.com/office/powerpoint/2010/main" val="30929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a:xfrm>
            <a:off x="446088" y="319656"/>
            <a:ext cx="8229600" cy="1143000"/>
          </a:xfrm>
        </p:spPr>
        <p:txBody>
          <a:bodyPr/>
          <a:lstStyle/>
          <a:p>
            <a:pPr eaLnBrk="1" hangingPunct="1"/>
            <a:r>
              <a:rPr lang="es-ES" altLang="es-ES" sz="2400" dirty="0" smtClean="0"/>
              <a:t>Evidencia y </a:t>
            </a:r>
            <a:r>
              <a:rPr lang="es-ES" altLang="es-ES" sz="2400" u="sng" dirty="0" smtClean="0"/>
              <a:t>pista de auditoría</a:t>
            </a:r>
          </a:p>
        </p:txBody>
      </p:sp>
      <p:sp>
        <p:nvSpPr>
          <p:cNvPr id="6" name="Rectangle 4"/>
          <p:cNvSpPr>
            <a:spLocks noGrp="1" noChangeArrowheads="1"/>
          </p:cNvSpPr>
          <p:nvPr>
            <p:ph idx="1"/>
          </p:nvPr>
        </p:nvSpPr>
        <p:spPr>
          <a:xfrm>
            <a:off x="477302" y="1628800"/>
            <a:ext cx="8229600" cy="4272559"/>
          </a:xfrm>
        </p:spPr>
        <p:txBody>
          <a:bodyPr/>
          <a:lstStyle/>
          <a:p>
            <a:pPr marL="0" indent="0" eaLnBrk="1" hangingPunct="1">
              <a:defRPr/>
            </a:pPr>
            <a:endParaRPr lang="es-ES" altLang="es-ES" sz="1400" dirty="0" smtClean="0"/>
          </a:p>
          <a:p>
            <a:pPr marL="0" indent="0" eaLnBrk="1" hangingPunct="1">
              <a:defRPr/>
            </a:pPr>
            <a:endParaRPr lang="es-ES" altLang="es-ES" sz="1000" dirty="0" smtClean="0"/>
          </a:p>
          <a:p>
            <a:pPr marL="0" indent="0" eaLnBrk="1" hangingPunct="1">
              <a:defRPr/>
            </a:pPr>
            <a:endParaRPr lang="es-ES_tradnl" altLang="es-ES" sz="1000" dirty="0" smtClean="0"/>
          </a:p>
        </p:txBody>
      </p:sp>
      <p:sp>
        <p:nvSpPr>
          <p:cNvPr id="7" name="Marcador de contenido 2"/>
          <p:cNvSpPr txBox="1">
            <a:spLocks/>
          </p:cNvSpPr>
          <p:nvPr/>
        </p:nvSpPr>
        <p:spPr bwMode="auto">
          <a:xfrm>
            <a:off x="446088" y="1052736"/>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3"/>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4"/>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s-ES" sz="1600" i="1" dirty="0" smtClean="0">
              <a:solidFill>
                <a:srgbClr val="000000"/>
              </a:solidFill>
            </a:endParaRPr>
          </a:p>
          <a:p>
            <a:pPr algn="ctr">
              <a:defRPr/>
            </a:pPr>
            <a:r>
              <a:rPr lang="es-ES" sz="2400" i="1" dirty="0" smtClean="0">
                <a:solidFill>
                  <a:srgbClr val="000000"/>
                </a:solidFill>
              </a:rPr>
              <a:t>      </a:t>
            </a:r>
            <a:r>
              <a:rPr lang="es-ES" sz="2400" b="1" dirty="0" smtClean="0"/>
              <a:t>ANEXO 1.2.F DEL REGLAMENTO (CE) Nº  907/2014:</a:t>
            </a:r>
          </a:p>
          <a:p>
            <a:pPr>
              <a:defRPr/>
            </a:pPr>
            <a:r>
              <a:rPr lang="es-ES" sz="1600" i="1" dirty="0" smtClean="0">
                <a:solidFill>
                  <a:srgbClr val="002060"/>
                </a:solidFill>
              </a:rPr>
              <a:t>     “La información sobre las pruebas documentales relativas a la autorización, contabilidad y pago de las solicitudes, así como sobre la gestión de los anticipos, las garantías y las deudas, estará disponible en el organismo pagador para garantizar en todo momento </a:t>
            </a:r>
            <a:r>
              <a:rPr lang="es-ES" sz="1600" b="1" i="1" u="sng" dirty="0" smtClean="0">
                <a:solidFill>
                  <a:srgbClr val="002060"/>
                </a:solidFill>
              </a:rPr>
              <a:t>una pista de auditoría </a:t>
            </a:r>
            <a:r>
              <a:rPr lang="es-ES" sz="1600" i="1" dirty="0" smtClean="0">
                <a:solidFill>
                  <a:srgbClr val="002060"/>
                </a:solidFill>
              </a:rPr>
              <a:t>suficientemente pormenorizada.”</a:t>
            </a:r>
          </a:p>
          <a:p>
            <a:pPr>
              <a:defRPr/>
            </a:pPr>
            <a:endParaRPr lang="es-ES" sz="1600" i="1" dirty="0" smtClean="0">
              <a:solidFill>
                <a:srgbClr val="000000"/>
              </a:solidFill>
            </a:endParaRPr>
          </a:p>
          <a:p>
            <a:pPr marL="0" indent="0" algn="ctr">
              <a:defRPr/>
            </a:pPr>
            <a:r>
              <a:rPr lang="es-ES" sz="2400" b="1" dirty="0" smtClean="0">
                <a:solidFill>
                  <a:srgbClr val="800000"/>
                </a:solidFill>
              </a:rPr>
              <a:t>¿Qué es una PISTA DE AUDITORÍA ?</a:t>
            </a:r>
          </a:p>
          <a:p>
            <a:pPr marL="285750" indent="-285750">
              <a:buSzPct val="125000"/>
              <a:buFont typeface="Wingdings" panose="05000000000000000000" pitchFamily="2" charset="2"/>
              <a:buChar char="Ø"/>
              <a:defRPr/>
            </a:pPr>
            <a:r>
              <a:rPr lang="es-ES" sz="1600" i="1" dirty="0" smtClean="0">
                <a:solidFill>
                  <a:srgbClr val="002060"/>
                </a:solidFill>
              </a:rPr>
              <a:t>“Toda aquella documentación, fuente, diario detallado, resúmenes de datos, registros accesibles, actividades y operaciones observables, y un largo etcétera  que posibilitan al auditor </a:t>
            </a:r>
            <a:r>
              <a:rPr lang="es-ES" sz="1600" i="1" u="sng" dirty="0" smtClean="0">
                <a:solidFill>
                  <a:srgbClr val="002060"/>
                </a:solidFill>
              </a:rPr>
              <a:t>rastrear</a:t>
            </a:r>
            <a:r>
              <a:rPr lang="es-ES" sz="1600" i="1" dirty="0" smtClean="0">
                <a:solidFill>
                  <a:srgbClr val="002060"/>
                </a:solidFill>
              </a:rPr>
              <a:t> una operación, ya sea desde sus orígenes hasta llegar a un resumen general o en sentido inverso desde el resumen hasta la operación individual.” </a:t>
            </a:r>
          </a:p>
          <a:p>
            <a:pPr marL="285750" indent="-285750">
              <a:buSzPct val="125000"/>
              <a:buFont typeface="Wingdings" panose="05000000000000000000" pitchFamily="2" charset="2"/>
              <a:buChar char="Ø"/>
              <a:defRPr/>
            </a:pPr>
            <a:r>
              <a:rPr lang="es-ES" sz="1600" i="1" dirty="0" smtClean="0">
                <a:solidFill>
                  <a:srgbClr val="002060"/>
                </a:solidFill>
              </a:rPr>
              <a:t>“Una pista de auditoría puede ser un </a:t>
            </a:r>
            <a:r>
              <a:rPr lang="es-ES" sz="1600" i="1" u="sng" dirty="0" smtClean="0">
                <a:solidFill>
                  <a:srgbClr val="002060"/>
                </a:solidFill>
              </a:rPr>
              <a:t>rastro </a:t>
            </a:r>
            <a:r>
              <a:rPr lang="es-ES" sz="1600" i="1" dirty="0" smtClean="0">
                <a:solidFill>
                  <a:srgbClr val="002060"/>
                </a:solidFill>
              </a:rPr>
              <a:t>de papel o un rastro electrónico que proporciona la historia documentada de una actividad o proceso. Una pista de auditoría permite a un auditor </a:t>
            </a:r>
            <a:r>
              <a:rPr lang="es-ES" sz="1600" i="1" u="sng" dirty="0" smtClean="0">
                <a:solidFill>
                  <a:srgbClr val="002060"/>
                </a:solidFill>
              </a:rPr>
              <a:t>rastrear</a:t>
            </a:r>
            <a:r>
              <a:rPr lang="es-ES" sz="1600" i="1" dirty="0" smtClean="0">
                <a:solidFill>
                  <a:srgbClr val="002060"/>
                </a:solidFill>
              </a:rPr>
              <a:t> los datos financieros relevantes llegando así al documento de origen (factura, recibo, bono, etc.)”</a:t>
            </a:r>
          </a:p>
          <a:p>
            <a:pPr>
              <a:defRPr/>
            </a:pPr>
            <a:endParaRPr lang="es-ES" i="1" dirty="0"/>
          </a:p>
        </p:txBody>
      </p:sp>
    </p:spTree>
    <p:extLst>
      <p:ext uri="{BB962C8B-B14F-4D97-AF65-F5344CB8AC3E}">
        <p14:creationId xmlns:p14="http://schemas.microsoft.com/office/powerpoint/2010/main" val="33756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Rectangle 2"/>
          <p:cNvSpPr>
            <a:spLocks noGrp="1" noChangeArrowheads="1"/>
          </p:cNvSpPr>
          <p:nvPr>
            <p:ph type="title"/>
          </p:nvPr>
        </p:nvSpPr>
        <p:spPr/>
        <p:txBody>
          <a:bodyPr/>
          <a:lstStyle/>
          <a:p>
            <a:pPr eaLnBrk="1" hangingPunct="1"/>
            <a:r>
              <a:rPr lang="es-ES" altLang="es-ES" sz="2400" dirty="0" smtClean="0"/>
              <a:t>Evidencia y </a:t>
            </a:r>
            <a:r>
              <a:rPr lang="es-ES" altLang="es-ES" sz="2400" u="sng" dirty="0" smtClean="0"/>
              <a:t>pista de auditoría</a:t>
            </a:r>
          </a:p>
        </p:txBody>
      </p:sp>
      <p:sp>
        <p:nvSpPr>
          <p:cNvPr id="6" name="Rectangle 4"/>
          <p:cNvSpPr>
            <a:spLocks noGrp="1" noChangeArrowheads="1"/>
          </p:cNvSpPr>
          <p:nvPr>
            <p:ph idx="1"/>
          </p:nvPr>
        </p:nvSpPr>
        <p:spPr>
          <a:xfrm>
            <a:off x="477302" y="1628800"/>
            <a:ext cx="8229600" cy="4272559"/>
          </a:xfrm>
        </p:spPr>
        <p:txBody>
          <a:bodyPr/>
          <a:lstStyle/>
          <a:p>
            <a:pPr marL="0" indent="0" eaLnBrk="1" hangingPunct="1">
              <a:defRPr/>
            </a:pPr>
            <a:endParaRPr lang="es-ES" altLang="es-ES" sz="1400" dirty="0" smtClean="0"/>
          </a:p>
          <a:p>
            <a:pPr marL="0" indent="0" eaLnBrk="1" hangingPunct="1">
              <a:defRPr/>
            </a:pPr>
            <a:endParaRPr lang="es-ES" altLang="es-ES" sz="1000" dirty="0" smtClean="0"/>
          </a:p>
          <a:p>
            <a:pPr marL="0" indent="0" eaLnBrk="1" hangingPunct="1">
              <a:defRPr/>
            </a:pPr>
            <a:endParaRPr lang="es-ES_tradnl" altLang="es-ES" sz="1000" dirty="0" smtClean="0"/>
          </a:p>
        </p:txBody>
      </p:sp>
      <p:sp>
        <p:nvSpPr>
          <p:cNvPr id="8" name="Marcador de contenido 2"/>
          <p:cNvSpPr txBox="1">
            <a:spLocks/>
          </p:cNvSpPr>
          <p:nvPr/>
        </p:nvSpPr>
        <p:spPr bwMode="auto">
          <a:xfrm>
            <a:off x="446088" y="1197095"/>
            <a:ext cx="822960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3"/>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4"/>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defRPr/>
            </a:pPr>
            <a:endParaRPr lang="es-ES" sz="1800" b="1" dirty="0" smtClean="0">
              <a:solidFill>
                <a:srgbClr val="800000"/>
              </a:solidFill>
            </a:endParaRPr>
          </a:p>
          <a:p>
            <a:pPr marL="0" indent="0" algn="ctr">
              <a:defRPr/>
            </a:pPr>
            <a:r>
              <a:rPr lang="es-ES" sz="2400" b="1" dirty="0" smtClean="0">
                <a:solidFill>
                  <a:srgbClr val="800000"/>
                </a:solidFill>
              </a:rPr>
              <a:t>¿Qué es una PISTA DE AUDITORÍA ?</a:t>
            </a:r>
            <a:endParaRPr lang="es-ES" sz="2400" b="1" i="1" dirty="0" smtClean="0">
              <a:solidFill>
                <a:srgbClr val="000000"/>
              </a:solidFill>
            </a:endParaRPr>
          </a:p>
          <a:p>
            <a:pPr marL="0" indent="0" algn="ctr">
              <a:buSzPct val="125000"/>
              <a:defRPr/>
            </a:pPr>
            <a:r>
              <a:rPr lang="es-ES" sz="2800" b="1" dirty="0" smtClean="0">
                <a:solidFill>
                  <a:srgbClr val="002060"/>
                </a:solidFill>
              </a:rPr>
              <a:t>Conjunto ordenado de evidencias que nos llevan de A </a:t>
            </a:r>
            <a:r>
              <a:rPr lang="es-ES" sz="2800" b="1" dirty="0" err="1" smtClean="0">
                <a:solidFill>
                  <a:srgbClr val="002060"/>
                </a:solidFill>
              </a:rPr>
              <a:t>a</a:t>
            </a:r>
            <a:r>
              <a:rPr lang="es-ES" sz="2800" b="1" dirty="0" smtClean="0">
                <a:solidFill>
                  <a:srgbClr val="002060"/>
                </a:solidFill>
              </a:rPr>
              <a:t> B o a la inversa.</a:t>
            </a:r>
          </a:p>
          <a:p>
            <a:pPr marL="0" indent="0" algn="ctr">
              <a:buSzPct val="125000"/>
              <a:defRPr/>
            </a:pPr>
            <a:endParaRPr lang="es-ES" sz="2800" b="1" dirty="0" smtClean="0"/>
          </a:p>
          <a:p>
            <a:pPr algn="ctr">
              <a:defRPr/>
            </a:pPr>
            <a:r>
              <a:rPr lang="es-ES" dirty="0" smtClean="0"/>
              <a:t>	</a:t>
            </a:r>
            <a:endParaRPr lang="es-ES" sz="1600" dirty="0" smtClean="0">
              <a:solidFill>
                <a:srgbClr val="000000"/>
              </a:solidFill>
            </a:endParaRPr>
          </a:p>
          <a:p>
            <a:pPr>
              <a:defRPr/>
            </a:pPr>
            <a:r>
              <a:rPr lang="es-ES" sz="1600" dirty="0" smtClean="0">
                <a:solidFill>
                  <a:srgbClr val="000000"/>
                </a:solidFill>
              </a:rPr>
              <a:t>      </a:t>
            </a:r>
            <a:endParaRPr lang="es-ES" sz="1600" dirty="0"/>
          </a:p>
        </p:txBody>
      </p:sp>
      <p:pic>
        <p:nvPicPr>
          <p:cNvPr id="2" name="Imagen 1"/>
          <p:cNvPicPr>
            <a:picLocks noChangeAspect="1"/>
          </p:cNvPicPr>
          <p:nvPr/>
        </p:nvPicPr>
        <p:blipFill>
          <a:blip r:embed="rId6"/>
          <a:stretch>
            <a:fillRect/>
          </a:stretch>
        </p:blipFill>
        <p:spPr>
          <a:xfrm>
            <a:off x="2411760" y="3068960"/>
            <a:ext cx="4104457" cy="2304256"/>
          </a:xfrm>
          <a:prstGeom prst="rect">
            <a:avLst/>
          </a:prstGeom>
        </p:spPr>
      </p:pic>
    </p:spTree>
    <p:extLst>
      <p:ext uri="{BB962C8B-B14F-4D97-AF65-F5344CB8AC3E}">
        <p14:creationId xmlns:p14="http://schemas.microsoft.com/office/powerpoint/2010/main" val="33002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7758" y="1693384"/>
            <a:ext cx="8674067" cy="4752504"/>
          </a:xfrm>
        </p:spPr>
        <p:txBody>
          <a:bodyPr/>
          <a:lstStyle/>
          <a:p>
            <a:pPr marL="0" indent="0" algn="just">
              <a:spcBef>
                <a:spcPts val="600"/>
              </a:spcBef>
              <a:spcAft>
                <a:spcPts val="600"/>
              </a:spcAft>
            </a:pPr>
            <a:r>
              <a:rPr lang="es-ES" altLang="es-ES" sz="1800" dirty="0" smtClean="0">
                <a:solidFill>
                  <a:srgbClr val="002060"/>
                </a:solidFill>
              </a:rPr>
              <a:t>Informe </a:t>
            </a:r>
            <a:r>
              <a:rPr lang="es-ES" altLang="es-ES" sz="1800" dirty="0">
                <a:solidFill>
                  <a:srgbClr val="002060"/>
                </a:solidFill>
              </a:rPr>
              <a:t>de auditoría es el documento en el que se recopilan los </a:t>
            </a:r>
            <a:r>
              <a:rPr lang="es-ES" altLang="es-ES" sz="1800" b="1" u="sng" dirty="0">
                <a:solidFill>
                  <a:srgbClr val="002060"/>
                </a:solidFill>
              </a:rPr>
              <a:t>resultados</a:t>
            </a:r>
            <a:r>
              <a:rPr lang="es-ES" altLang="es-ES" sz="1800" dirty="0">
                <a:solidFill>
                  <a:srgbClr val="002060"/>
                </a:solidFill>
              </a:rPr>
              <a:t> de la ejecución  de las pruebas así como, </a:t>
            </a:r>
            <a:r>
              <a:rPr lang="es-ES" altLang="es-ES" sz="1800" b="1" u="sng" dirty="0">
                <a:solidFill>
                  <a:srgbClr val="002060"/>
                </a:solidFill>
              </a:rPr>
              <a:t>las conclusiones </a:t>
            </a:r>
            <a:r>
              <a:rPr lang="es-ES" altLang="es-ES" sz="1800" dirty="0">
                <a:solidFill>
                  <a:srgbClr val="002060"/>
                </a:solidFill>
              </a:rPr>
              <a:t>extraídas por el auditor y </a:t>
            </a:r>
            <a:r>
              <a:rPr lang="es-ES" altLang="es-ES" sz="1800" b="1" u="sng" dirty="0">
                <a:solidFill>
                  <a:srgbClr val="002060"/>
                </a:solidFill>
              </a:rPr>
              <a:t>las recomendaciones </a:t>
            </a:r>
            <a:r>
              <a:rPr lang="es-ES" altLang="es-ES" sz="1800" dirty="0">
                <a:solidFill>
                  <a:srgbClr val="002060"/>
                </a:solidFill>
              </a:rPr>
              <a:t>que, en su caso se deduzcan, para corregir las deficiencias </a:t>
            </a:r>
            <a:r>
              <a:rPr lang="es-ES" altLang="es-ES" sz="1800" dirty="0" smtClean="0">
                <a:solidFill>
                  <a:srgbClr val="002060"/>
                </a:solidFill>
              </a:rPr>
              <a:t>detectadas.</a:t>
            </a:r>
            <a:endParaRPr lang="es-ES" altLang="es-ES" sz="1800" dirty="0">
              <a:solidFill>
                <a:srgbClr val="002060"/>
              </a:solidFill>
            </a:endParaRPr>
          </a:p>
          <a:p>
            <a:pPr marL="0" indent="0">
              <a:spcBef>
                <a:spcPts val="600"/>
              </a:spcBef>
              <a:spcAft>
                <a:spcPts val="600"/>
              </a:spcAft>
            </a:pPr>
            <a:r>
              <a:rPr lang="es-ES" altLang="es-ES" sz="2000" b="1" dirty="0" smtClean="0">
                <a:solidFill>
                  <a:srgbClr val="800000"/>
                </a:solidFill>
              </a:rPr>
              <a:t>CONCLUSIONES</a:t>
            </a:r>
            <a:endParaRPr lang="es-ES" altLang="es-ES" sz="2000" b="1" dirty="0">
              <a:solidFill>
                <a:srgbClr val="800000"/>
              </a:solidFill>
            </a:endParaRPr>
          </a:p>
          <a:p>
            <a:pPr marL="0" indent="0" algn="just">
              <a:spcBef>
                <a:spcPts val="0"/>
              </a:spcBef>
              <a:spcAft>
                <a:spcPts val="0"/>
              </a:spcAft>
            </a:pPr>
            <a:r>
              <a:rPr lang="es-ES" altLang="es-ES" sz="1800" dirty="0">
                <a:solidFill>
                  <a:srgbClr val="002060"/>
                </a:solidFill>
              </a:rPr>
              <a:t>La conclusión es </a:t>
            </a:r>
            <a:r>
              <a:rPr lang="es-ES" altLang="es-ES" sz="1800" b="1" u="sng" dirty="0" smtClean="0">
                <a:solidFill>
                  <a:srgbClr val="002060"/>
                </a:solidFill>
              </a:rPr>
              <a:t>la valoración o evaluación </a:t>
            </a:r>
            <a:r>
              <a:rPr lang="es-ES" altLang="es-ES" sz="1800" dirty="0" smtClean="0">
                <a:solidFill>
                  <a:srgbClr val="002060"/>
                </a:solidFill>
              </a:rPr>
              <a:t>que </a:t>
            </a:r>
            <a:r>
              <a:rPr lang="es-ES" altLang="es-ES" sz="1800" dirty="0">
                <a:solidFill>
                  <a:srgbClr val="002060"/>
                </a:solidFill>
              </a:rPr>
              <a:t>realiza el auditor de la actuación, del procedimiento, del sistema de control, a partir del resultado obtenido en </a:t>
            </a:r>
            <a:r>
              <a:rPr lang="es-ES" altLang="es-ES" sz="1800" dirty="0" smtClean="0">
                <a:solidFill>
                  <a:srgbClr val="002060"/>
                </a:solidFill>
              </a:rPr>
              <a:t>la ejecución de pruebas.  </a:t>
            </a:r>
          </a:p>
          <a:p>
            <a:pPr marL="0" indent="0" algn="just">
              <a:lnSpc>
                <a:spcPct val="80000"/>
              </a:lnSpc>
              <a:spcBef>
                <a:spcPts val="0"/>
              </a:spcBef>
              <a:spcAft>
                <a:spcPts val="0"/>
              </a:spcAft>
            </a:pPr>
            <a:endParaRPr lang="es-ES" altLang="es-ES" sz="1800" dirty="0" smtClean="0">
              <a:solidFill>
                <a:srgbClr val="002060"/>
              </a:solidFill>
            </a:endParaRPr>
          </a:p>
          <a:p>
            <a:pPr marL="0" indent="0" algn="just">
              <a:lnSpc>
                <a:spcPct val="80000"/>
              </a:lnSpc>
              <a:spcBef>
                <a:spcPts val="0"/>
              </a:spcBef>
              <a:spcAft>
                <a:spcPts val="0"/>
              </a:spcAft>
            </a:pPr>
            <a:r>
              <a:rPr lang="es-ES" altLang="es-ES" sz="1800" dirty="0" smtClean="0">
                <a:solidFill>
                  <a:srgbClr val="002060"/>
                </a:solidFill>
              </a:rPr>
              <a:t>La </a:t>
            </a:r>
            <a:r>
              <a:rPr lang="es-ES" altLang="es-ES" sz="1800" dirty="0">
                <a:solidFill>
                  <a:srgbClr val="002060"/>
                </a:solidFill>
              </a:rPr>
              <a:t>valoración es en términos de:</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Cumplimiento / Incumplimiento</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Dar respuesta/ no da respuesta </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Suficiencia/ insuficiencia</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Eficacia/ No eficacia</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Eficiencia/No eficiencia</a:t>
            </a:r>
          </a:p>
          <a:p>
            <a:pPr marL="1173163" lvl="1" indent="-457200" algn="just">
              <a:lnSpc>
                <a:spcPct val="80000"/>
              </a:lnSpc>
              <a:spcBef>
                <a:spcPts val="0"/>
              </a:spcBef>
              <a:spcAft>
                <a:spcPts val="0"/>
              </a:spcAft>
              <a:buFont typeface="Wingdings" panose="05000000000000000000" pitchFamily="2" charset="2"/>
              <a:buChar char="ü"/>
            </a:pPr>
            <a:r>
              <a:rPr lang="es-ES" altLang="es-ES" sz="1800" dirty="0">
                <a:solidFill>
                  <a:srgbClr val="002060"/>
                </a:solidFill>
              </a:rPr>
              <a:t>Seguridad y garantía del procedimiento/  Falta de…</a:t>
            </a:r>
          </a:p>
          <a:p>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Título 4"/>
          <p:cNvSpPr>
            <a:spLocks noGrp="1"/>
          </p:cNvSpPr>
          <p:nvPr>
            <p:ph type="title"/>
          </p:nvPr>
        </p:nvSpPr>
        <p:spPr>
          <a:xfrm>
            <a:off x="446088" y="476672"/>
            <a:ext cx="8229600" cy="1143000"/>
          </a:xfrm>
        </p:spPr>
        <p:txBody>
          <a:bodyPr/>
          <a:lstStyle/>
          <a:p>
            <a:r>
              <a:rPr lang="es-ES" altLang="es-ES" sz="2400" dirty="0" smtClean="0"/>
              <a:t> </a:t>
            </a:r>
            <a:r>
              <a:rPr lang="es-ES" sz="2400" dirty="0" smtClean="0"/>
              <a:t>Informes </a:t>
            </a:r>
            <a:r>
              <a:rPr lang="es-ES" sz="2400" dirty="0"/>
              <a:t>de </a:t>
            </a:r>
            <a:r>
              <a:rPr lang="es-ES" sz="2400" dirty="0" smtClean="0"/>
              <a:t>auditoría: </a:t>
            </a:r>
            <a:r>
              <a:rPr lang="es-ES" sz="2400" u="sng" dirty="0" smtClean="0"/>
              <a:t>Recopilación e información de los resultados obtenidos</a:t>
            </a:r>
            <a:endParaRPr lang="es-ES" sz="2800" u="sng" dirty="0"/>
          </a:p>
        </p:txBody>
      </p:sp>
      <p:pic>
        <p:nvPicPr>
          <p:cNvPr id="7" name="Imagen 6"/>
          <p:cNvPicPr>
            <a:picLocks noChangeAspect="1"/>
          </p:cNvPicPr>
          <p:nvPr/>
        </p:nvPicPr>
        <p:blipFill>
          <a:blip r:embed="rId2"/>
          <a:stretch>
            <a:fillRect/>
          </a:stretch>
        </p:blipFill>
        <p:spPr>
          <a:xfrm>
            <a:off x="7164288" y="4649308"/>
            <a:ext cx="1790478" cy="1475627"/>
          </a:xfrm>
          <a:prstGeom prst="rect">
            <a:avLst/>
          </a:prstGeom>
        </p:spPr>
      </p:pic>
    </p:spTree>
    <p:extLst>
      <p:ext uri="{BB962C8B-B14F-4D97-AF65-F5344CB8AC3E}">
        <p14:creationId xmlns:p14="http://schemas.microsoft.com/office/powerpoint/2010/main" val="359142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1772816"/>
            <a:ext cx="8064896" cy="4272559"/>
          </a:xfrm>
        </p:spPr>
        <p:txBody>
          <a:bodyPr/>
          <a:lstStyle/>
          <a:p>
            <a:pPr algn="just"/>
            <a:endParaRPr lang="es-ES" altLang="es-ES" sz="2000" b="1" dirty="0"/>
          </a:p>
          <a:p>
            <a:pPr marL="0" indent="0" algn="just">
              <a:spcBef>
                <a:spcPts val="600"/>
              </a:spcBef>
              <a:spcAft>
                <a:spcPts val="1200"/>
              </a:spcAft>
            </a:pPr>
            <a:r>
              <a:rPr lang="es-ES" altLang="es-ES" sz="2000" b="1" dirty="0" smtClean="0">
                <a:solidFill>
                  <a:srgbClr val="800000"/>
                </a:solidFill>
              </a:rPr>
              <a:t>RECOMENDACIONES</a:t>
            </a:r>
            <a:endParaRPr lang="es-ES" altLang="es-ES" sz="2000" b="1" dirty="0">
              <a:solidFill>
                <a:srgbClr val="800000"/>
              </a:solidFill>
            </a:endParaRPr>
          </a:p>
          <a:p>
            <a:pPr marL="0" indent="0" algn="just">
              <a:lnSpc>
                <a:spcPct val="80000"/>
              </a:lnSpc>
              <a:spcBef>
                <a:spcPts val="600"/>
              </a:spcBef>
              <a:spcAft>
                <a:spcPts val="1200"/>
              </a:spcAft>
            </a:pPr>
            <a:r>
              <a:rPr lang="es-ES" altLang="es-ES" sz="1800" dirty="0">
                <a:solidFill>
                  <a:srgbClr val="002060"/>
                </a:solidFill>
              </a:rPr>
              <a:t>Las recomendaciones </a:t>
            </a:r>
            <a:r>
              <a:rPr lang="es-ES" altLang="es-ES" sz="1800" b="1" u="sng" dirty="0">
                <a:solidFill>
                  <a:srgbClr val="002060"/>
                </a:solidFill>
              </a:rPr>
              <a:t>son propuestas o sugerencias de mejora </a:t>
            </a:r>
            <a:r>
              <a:rPr lang="es-ES" altLang="es-ES" sz="1800" dirty="0">
                <a:solidFill>
                  <a:srgbClr val="002060"/>
                </a:solidFill>
              </a:rPr>
              <a:t>que hace el auditor en relación con las incidencias constatadas, o los riesgos </a:t>
            </a:r>
            <a:r>
              <a:rPr lang="es-ES" altLang="es-ES" sz="1800" dirty="0" smtClean="0">
                <a:solidFill>
                  <a:srgbClr val="002060"/>
                </a:solidFill>
              </a:rPr>
              <a:t>detectados.</a:t>
            </a:r>
            <a:endParaRPr lang="es-ES" altLang="es-ES" sz="1800" dirty="0">
              <a:solidFill>
                <a:srgbClr val="002060"/>
              </a:solidFill>
            </a:endParaRPr>
          </a:p>
          <a:p>
            <a:pPr marL="0" indent="0" algn="just">
              <a:lnSpc>
                <a:spcPct val="80000"/>
              </a:lnSpc>
              <a:spcBef>
                <a:spcPts val="600"/>
              </a:spcBef>
              <a:spcAft>
                <a:spcPts val="600"/>
              </a:spcAft>
            </a:pPr>
            <a:r>
              <a:rPr lang="es-ES" altLang="es-ES" sz="1800" dirty="0">
                <a:solidFill>
                  <a:srgbClr val="002060"/>
                </a:solidFill>
              </a:rPr>
              <a:t>Para que sean útiles deben:</a:t>
            </a:r>
          </a:p>
          <a:p>
            <a:pPr marL="1173163" lvl="1" indent="-457200" algn="just">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Dirigirse  a resolver las causas de los problemas detectados.</a:t>
            </a:r>
          </a:p>
          <a:p>
            <a:pPr marL="1173163" lvl="1" indent="-457200" algn="just">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Deben ser factibles y específicas.</a:t>
            </a:r>
          </a:p>
          <a:p>
            <a:pPr marL="1173163" lvl="1" indent="-457200" algn="just">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Deben guardar la debida proporción en materia de coste beneficio.</a:t>
            </a:r>
          </a:p>
          <a:p>
            <a:endParaRPr lang="es-ES" sz="1800"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Título 4"/>
          <p:cNvSpPr>
            <a:spLocks noGrp="1"/>
          </p:cNvSpPr>
          <p:nvPr>
            <p:ph type="title"/>
          </p:nvPr>
        </p:nvSpPr>
        <p:spPr>
          <a:xfrm>
            <a:off x="408547" y="764704"/>
            <a:ext cx="8229600" cy="1143000"/>
          </a:xfrm>
        </p:spPr>
        <p:txBody>
          <a:bodyPr/>
          <a:lstStyle/>
          <a:p>
            <a:r>
              <a:rPr lang="es-ES" altLang="es-ES" sz="2400" dirty="0"/>
              <a:t> </a:t>
            </a:r>
            <a:r>
              <a:rPr lang="es-ES" sz="2400" dirty="0"/>
              <a:t> Informes de auditoría: </a:t>
            </a:r>
            <a:r>
              <a:rPr lang="es-ES" sz="2400" u="sng" dirty="0"/>
              <a:t>Recopilación e información de los resultados obtenidos</a:t>
            </a:r>
          </a:p>
        </p:txBody>
      </p:sp>
    </p:spTree>
    <p:extLst>
      <p:ext uri="{BB962C8B-B14F-4D97-AF65-F5344CB8AC3E}">
        <p14:creationId xmlns:p14="http://schemas.microsoft.com/office/powerpoint/2010/main" val="1482171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714" y="476672"/>
            <a:ext cx="8229600" cy="1143000"/>
          </a:xfrm>
        </p:spPr>
        <p:txBody>
          <a:bodyPr/>
          <a:lstStyle/>
          <a:p>
            <a:r>
              <a:rPr lang="es-ES" sz="2400" dirty="0"/>
              <a:t>Informes de </a:t>
            </a:r>
            <a:r>
              <a:rPr lang="es-ES" sz="2400" dirty="0" smtClean="0"/>
              <a:t>auditoría: </a:t>
            </a:r>
            <a:r>
              <a:rPr lang="es-ES" sz="2400" u="sng" dirty="0"/>
              <a:t>Recopilación e información de los resultados obtenidos</a:t>
            </a:r>
          </a:p>
        </p:txBody>
      </p:sp>
      <p:sp>
        <p:nvSpPr>
          <p:cNvPr id="3" name="Marcador de contenido 2"/>
          <p:cNvSpPr>
            <a:spLocks noGrp="1"/>
          </p:cNvSpPr>
          <p:nvPr>
            <p:ph idx="1"/>
          </p:nvPr>
        </p:nvSpPr>
        <p:spPr>
          <a:xfrm>
            <a:off x="489745" y="1619672"/>
            <a:ext cx="8656632" cy="4272559"/>
          </a:xfrm>
        </p:spPr>
        <p:txBody>
          <a:bodyPr/>
          <a:lstStyle/>
          <a:p>
            <a:pPr marL="0" indent="0" algn="ctr">
              <a:spcBef>
                <a:spcPts val="1200"/>
              </a:spcBef>
              <a:spcAft>
                <a:spcPts val="600"/>
              </a:spcAft>
            </a:pPr>
            <a:r>
              <a:rPr lang="es-ES" altLang="es-ES" sz="2000" b="1" dirty="0" smtClean="0">
                <a:solidFill>
                  <a:srgbClr val="800000"/>
                </a:solidFill>
              </a:rPr>
              <a:t>FACTORES </a:t>
            </a:r>
            <a:r>
              <a:rPr lang="es-ES" altLang="es-ES" sz="2000" b="1" dirty="0">
                <a:solidFill>
                  <a:srgbClr val="800000"/>
                </a:solidFill>
              </a:rPr>
              <a:t>DE CALIDAD DE LOS INFORMES</a:t>
            </a:r>
          </a:p>
          <a:p>
            <a:pPr marL="0" indent="0" algn="just">
              <a:lnSpc>
                <a:spcPct val="80000"/>
              </a:lnSpc>
              <a:spcBef>
                <a:spcPts val="1200"/>
              </a:spcBef>
              <a:spcAft>
                <a:spcPts val="600"/>
              </a:spcAft>
              <a:tabLst>
                <a:tab pos="261938" algn="l"/>
              </a:tabLst>
            </a:pPr>
            <a:r>
              <a:rPr lang="es-ES" altLang="es-ES" sz="1800" b="1" dirty="0" smtClean="0">
                <a:solidFill>
                  <a:srgbClr val="002060"/>
                </a:solidFill>
              </a:rPr>
              <a:t>1.- LA OPORTUNIDAD.</a:t>
            </a:r>
            <a:endParaRPr lang="es-ES" altLang="es-ES" sz="1800" b="1" dirty="0">
              <a:solidFill>
                <a:srgbClr val="002060"/>
              </a:solidFill>
            </a:endParaRPr>
          </a:p>
          <a:p>
            <a:pPr marL="0" indent="0" algn="just">
              <a:lnSpc>
                <a:spcPct val="80000"/>
              </a:lnSpc>
              <a:spcBef>
                <a:spcPts val="1200"/>
              </a:spcBef>
              <a:spcAft>
                <a:spcPts val="600"/>
              </a:spcAft>
              <a:tabLst>
                <a:tab pos="261938" algn="l"/>
              </a:tabLst>
            </a:pPr>
            <a:r>
              <a:rPr lang="es-ES" altLang="es-ES" sz="1800" b="1" dirty="0" smtClean="0">
                <a:solidFill>
                  <a:srgbClr val="002060"/>
                </a:solidFill>
              </a:rPr>
              <a:t>2.- LA FORMA: </a:t>
            </a:r>
            <a:r>
              <a:rPr lang="es-ES" altLang="es-ES" sz="1600" dirty="0" smtClean="0">
                <a:solidFill>
                  <a:srgbClr val="002060"/>
                </a:solidFill>
              </a:rPr>
              <a:t>Estar </a:t>
            </a:r>
            <a:r>
              <a:rPr lang="es-ES" altLang="es-ES" sz="1600" dirty="0">
                <a:solidFill>
                  <a:srgbClr val="002060"/>
                </a:solidFill>
              </a:rPr>
              <a:t>escrito con LENGUAJE CLARO Y </a:t>
            </a:r>
            <a:r>
              <a:rPr lang="es-ES" altLang="es-ES" sz="1600" dirty="0" smtClean="0">
                <a:solidFill>
                  <a:srgbClr val="002060"/>
                </a:solidFill>
              </a:rPr>
              <a:t>SENCILLO. Ser CONCISO. Presentar </a:t>
            </a:r>
            <a:r>
              <a:rPr lang="es-ES" altLang="es-ES" sz="1600" dirty="0">
                <a:solidFill>
                  <a:srgbClr val="002060"/>
                </a:solidFill>
              </a:rPr>
              <a:t>hechos de forma EXACTA, Y OBJETIVA. </a:t>
            </a:r>
            <a:r>
              <a:rPr lang="es-ES" altLang="es-ES" sz="1600" dirty="0" smtClean="0">
                <a:solidFill>
                  <a:srgbClr val="002060"/>
                </a:solidFill>
              </a:rPr>
              <a:t>Ser CONSTRUCTIVO.</a:t>
            </a:r>
          </a:p>
          <a:p>
            <a:pPr marL="0" indent="0" algn="just">
              <a:lnSpc>
                <a:spcPct val="80000"/>
              </a:lnSpc>
              <a:spcBef>
                <a:spcPts val="1200"/>
              </a:spcBef>
              <a:spcAft>
                <a:spcPts val="600"/>
              </a:spcAft>
              <a:tabLst>
                <a:tab pos="261938" algn="l"/>
              </a:tabLst>
            </a:pPr>
            <a:r>
              <a:rPr lang="es-ES" altLang="es-ES" sz="1800" b="1" dirty="0" smtClean="0">
                <a:solidFill>
                  <a:srgbClr val="002060"/>
                </a:solidFill>
              </a:rPr>
              <a:t>3</a:t>
            </a:r>
            <a:r>
              <a:rPr lang="es-ES" altLang="es-ES" sz="1800" b="1" dirty="0">
                <a:solidFill>
                  <a:srgbClr val="002060"/>
                </a:solidFill>
              </a:rPr>
              <a:t>.- </a:t>
            </a:r>
            <a:r>
              <a:rPr lang="es-ES" altLang="es-ES" sz="1800" b="1" dirty="0" smtClean="0">
                <a:solidFill>
                  <a:srgbClr val="002060"/>
                </a:solidFill>
              </a:rPr>
              <a:t>EL CONTENIDO: </a:t>
            </a:r>
            <a:r>
              <a:rPr lang="es-ES" altLang="es-ES" sz="1600" dirty="0" smtClean="0">
                <a:solidFill>
                  <a:srgbClr val="002060"/>
                </a:solidFill>
              </a:rPr>
              <a:t>Debe </a:t>
            </a:r>
            <a:r>
              <a:rPr lang="es-ES" altLang="es-ES" sz="1600" dirty="0">
                <a:solidFill>
                  <a:srgbClr val="002060"/>
                </a:solidFill>
              </a:rPr>
              <a:t>ser COMPLETO Y SUFICIENTE, con toda la información </a:t>
            </a:r>
            <a:r>
              <a:rPr lang="es-ES" altLang="es-ES" sz="1600" dirty="0" smtClean="0">
                <a:solidFill>
                  <a:srgbClr val="002060"/>
                </a:solidFill>
              </a:rPr>
              <a:t>necesaria:</a:t>
            </a:r>
            <a:endParaRPr lang="es-ES" altLang="es-ES" sz="1600" dirty="0">
              <a:solidFill>
                <a:srgbClr val="002060"/>
              </a:solidFill>
            </a:endParaRP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a:solidFill>
                  <a:srgbClr val="002060"/>
                </a:solidFill>
              </a:rPr>
              <a:t>Se identificará de forma  exacta la medida auditada y la unidad responsable de su gestión.</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smtClean="0">
                <a:solidFill>
                  <a:srgbClr val="002060"/>
                </a:solidFill>
              </a:rPr>
              <a:t>Se </a:t>
            </a:r>
            <a:r>
              <a:rPr lang="es-ES" altLang="es-ES" sz="1600" dirty="0">
                <a:solidFill>
                  <a:srgbClr val="002060"/>
                </a:solidFill>
              </a:rPr>
              <a:t>debe hacer referencia expresa a aquella legislación en la que se ha centrado la auditoría. </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a:solidFill>
                  <a:srgbClr val="002060"/>
                </a:solidFill>
              </a:rPr>
              <a:t>Se deben señalar los Objetivos y Alcance del trabajo desarrollado.</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a:solidFill>
                  <a:srgbClr val="002060"/>
                </a:solidFill>
              </a:rPr>
              <a:t>Resultados,  C</a:t>
            </a:r>
            <a:r>
              <a:rPr lang="es-ES" altLang="es-ES" sz="1600" dirty="0" smtClean="0">
                <a:solidFill>
                  <a:srgbClr val="002060"/>
                </a:solidFill>
              </a:rPr>
              <a:t>onclusiones </a:t>
            </a:r>
            <a:r>
              <a:rPr lang="es-ES" altLang="es-ES" sz="1600" dirty="0">
                <a:solidFill>
                  <a:srgbClr val="002060"/>
                </a:solidFill>
              </a:rPr>
              <a:t>y </a:t>
            </a:r>
            <a:r>
              <a:rPr lang="es-ES" altLang="es-ES" sz="1600" dirty="0" smtClean="0">
                <a:solidFill>
                  <a:srgbClr val="002060"/>
                </a:solidFill>
              </a:rPr>
              <a:t>Recomendaciones</a:t>
            </a:r>
            <a:r>
              <a:rPr lang="es-ES" altLang="es-ES" sz="1600" dirty="0">
                <a:solidFill>
                  <a:srgbClr val="002060"/>
                </a:solidFill>
              </a:rPr>
              <a:t>, tal y como se ha indicado anteriormente.</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a:solidFill>
                  <a:srgbClr val="002060"/>
                </a:solidFill>
              </a:rPr>
              <a:t>Anexos. </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altLang="es-ES" sz="1600" dirty="0">
                <a:solidFill>
                  <a:srgbClr val="002060"/>
                </a:solidFill>
              </a:rPr>
              <a:t>El informe debe ir firmado,  y fechado.</a:t>
            </a:r>
          </a:p>
          <a:p>
            <a:pPr marL="1173163" lvl="1" indent="-457200" algn="just">
              <a:lnSpc>
                <a:spcPct val="80000"/>
              </a:lnSpc>
              <a:spcBef>
                <a:spcPts val="0"/>
              </a:spcBef>
              <a:spcAft>
                <a:spcPts val="600"/>
              </a:spcAft>
              <a:buFont typeface="Wingdings" panose="05000000000000000000" pitchFamily="2" charset="2"/>
              <a:buChar char="ü"/>
              <a:tabLst>
                <a:tab pos="261938" algn="l"/>
              </a:tabLst>
            </a:pPr>
            <a:endParaRPr lang="es-ES" altLang="es-ES" sz="1600" dirty="0">
              <a:solidFill>
                <a:srgbClr val="002060"/>
              </a:solidFill>
            </a:endParaRPr>
          </a:p>
          <a:p>
            <a:pPr marL="1173163" lvl="1" indent="-457200" algn="just">
              <a:lnSpc>
                <a:spcPct val="80000"/>
              </a:lnSpc>
              <a:spcBef>
                <a:spcPts val="0"/>
              </a:spcBef>
              <a:spcAft>
                <a:spcPts val="600"/>
              </a:spcAft>
              <a:buFont typeface="Wingdings" panose="05000000000000000000" pitchFamily="2" charset="2"/>
              <a:buChar char="ü"/>
              <a:tabLst>
                <a:tab pos="261938" algn="l"/>
              </a:tabLst>
            </a:pPr>
            <a:endParaRPr lang="es-ES" altLang="es-ES" sz="1600" dirty="0">
              <a:solidFill>
                <a:srgbClr val="002060"/>
              </a:solidFill>
            </a:endParaRPr>
          </a:p>
          <a:p>
            <a:pPr marL="1173163" lvl="1" indent="-457200" algn="just">
              <a:lnSpc>
                <a:spcPct val="80000"/>
              </a:lnSpc>
              <a:spcBef>
                <a:spcPts val="0"/>
              </a:spcBef>
              <a:spcAft>
                <a:spcPts val="600"/>
              </a:spcAft>
              <a:buFont typeface="Wingdings" panose="05000000000000000000" pitchFamily="2" charset="2"/>
              <a:buChar char="ü"/>
              <a:tabLst>
                <a:tab pos="261938" algn="l"/>
              </a:tabLst>
            </a:pPr>
            <a:endParaRPr lang="es-ES" altLang="es-ES" sz="1600" dirty="0" smtClean="0">
              <a:solidFill>
                <a:srgbClr val="002060"/>
              </a:solidFill>
            </a:endParaRPr>
          </a:p>
          <a:p>
            <a:pPr marL="715963" lvl="1" indent="0" algn="just">
              <a:lnSpc>
                <a:spcPct val="80000"/>
              </a:lnSpc>
              <a:spcBef>
                <a:spcPts val="0"/>
              </a:spcBef>
              <a:spcAft>
                <a:spcPts val="600"/>
              </a:spcAft>
              <a:buNone/>
              <a:tabLst>
                <a:tab pos="261938" algn="l"/>
              </a:tabLst>
            </a:pPr>
            <a:endParaRPr lang="es-ES" altLang="es-ES" sz="1600" dirty="0">
              <a:solidFill>
                <a:srgbClr val="002060"/>
              </a:solidFill>
            </a:endParaRPr>
          </a:p>
          <a:p>
            <a:pPr marL="0" indent="0">
              <a:lnSpc>
                <a:spcPct val="80000"/>
              </a:lnSpc>
              <a:spcBef>
                <a:spcPts val="0"/>
              </a:spcBef>
              <a:spcAft>
                <a:spcPts val="600"/>
              </a:spcAft>
              <a:buFont typeface="Wingdings" panose="05000000000000000000" pitchFamily="2" charset="2"/>
              <a:buChar char="ü"/>
              <a:tabLst>
                <a:tab pos="261938" algn="l"/>
              </a:tabLst>
            </a:pPr>
            <a:endParaRPr lang="es-ES" altLang="es-ES" sz="2200" dirty="0"/>
          </a:p>
          <a:p>
            <a:pPr marL="542925" indent="-542925">
              <a:lnSpc>
                <a:spcPct val="100000"/>
              </a:lnSpc>
              <a:spcBef>
                <a:spcPts val="0"/>
              </a:spcBef>
              <a:spcAft>
                <a:spcPts val="600"/>
              </a:spcAft>
              <a:buFont typeface="Wingdings" pitchFamily="2" charset="2"/>
              <a:buChar char="v"/>
            </a:pPr>
            <a:endParaRPr lang="es-ES_tradnl" dirty="0" smtClean="0"/>
          </a:p>
          <a:p>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Tree>
    <p:extLst>
      <p:ext uri="{BB962C8B-B14F-4D97-AF65-F5344CB8AC3E}">
        <p14:creationId xmlns:p14="http://schemas.microsoft.com/office/powerpoint/2010/main" val="2330785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088" y="457288"/>
            <a:ext cx="8229600" cy="1143000"/>
          </a:xfrm>
        </p:spPr>
        <p:txBody>
          <a:bodyPr/>
          <a:lstStyle/>
          <a:p>
            <a:r>
              <a:rPr lang="es-ES" sz="2400" dirty="0"/>
              <a:t>Informes de </a:t>
            </a:r>
            <a:r>
              <a:rPr lang="es-ES" sz="2400" dirty="0" smtClean="0"/>
              <a:t>auditoría: </a:t>
            </a:r>
            <a:r>
              <a:rPr lang="es-ES" sz="2400" u="sng" dirty="0" smtClean="0"/>
              <a:t>Informe Provisional</a:t>
            </a:r>
            <a:endParaRPr lang="es-ES" sz="2800" u="sng" dirty="0"/>
          </a:p>
        </p:txBody>
      </p:sp>
      <p:sp>
        <p:nvSpPr>
          <p:cNvPr id="3" name="Marcador de contenido 2"/>
          <p:cNvSpPr>
            <a:spLocks noGrp="1"/>
          </p:cNvSpPr>
          <p:nvPr>
            <p:ph idx="1"/>
          </p:nvPr>
        </p:nvSpPr>
        <p:spPr>
          <a:xfrm>
            <a:off x="683568" y="1484784"/>
            <a:ext cx="8064896" cy="4536504"/>
          </a:xfrm>
        </p:spPr>
        <p:txBody>
          <a:bodyPr/>
          <a:lstStyle/>
          <a:p>
            <a:r>
              <a:rPr lang="es-ES" sz="2000" b="1" dirty="0" smtClean="0">
                <a:solidFill>
                  <a:srgbClr val="800000"/>
                </a:solidFill>
              </a:rPr>
              <a:t>TIPOS DE INFORMES EN LA SGAIE:</a:t>
            </a:r>
          </a:p>
          <a:p>
            <a:pPr marL="457200" indent="-457200">
              <a:buFont typeface="Wingdings" panose="05000000000000000000" pitchFamily="2" charset="2"/>
              <a:buChar char="ü"/>
            </a:pPr>
            <a:r>
              <a:rPr lang="es-ES" sz="2000" b="1" dirty="0">
                <a:solidFill>
                  <a:srgbClr val="800000"/>
                </a:solidFill>
              </a:rPr>
              <a:t>Provisional </a:t>
            </a:r>
          </a:p>
          <a:p>
            <a:pPr marL="457200" indent="-457200">
              <a:buFont typeface="Wingdings" panose="05000000000000000000" pitchFamily="2" charset="2"/>
              <a:buChar char="ü"/>
            </a:pPr>
            <a:r>
              <a:rPr lang="es-ES" sz="2000" b="1" dirty="0">
                <a:solidFill>
                  <a:srgbClr val="800000"/>
                </a:solidFill>
              </a:rPr>
              <a:t>Definitivo</a:t>
            </a:r>
            <a:r>
              <a:rPr lang="es-ES" sz="2000" b="1" dirty="0" smtClean="0">
                <a:solidFill>
                  <a:srgbClr val="800000"/>
                </a:solidFill>
              </a:rPr>
              <a:t>.</a:t>
            </a:r>
          </a:p>
          <a:p>
            <a:pPr marL="457200" indent="-457200">
              <a:buFont typeface="Wingdings" panose="05000000000000000000" pitchFamily="2" charset="2"/>
              <a:buChar char="ü"/>
            </a:pPr>
            <a:endParaRPr lang="es-ES" altLang="es-ES" sz="2000" b="1" dirty="0" smtClean="0"/>
          </a:p>
          <a:p>
            <a:pPr marL="0" indent="0">
              <a:spcBef>
                <a:spcPct val="15000"/>
              </a:spcBef>
              <a:spcAft>
                <a:spcPct val="15000"/>
              </a:spcAft>
              <a:tabLst>
                <a:tab pos="261938" algn="l"/>
              </a:tabLst>
            </a:pPr>
            <a:r>
              <a:rPr lang="es-ES" altLang="es-ES" sz="2000" b="1" dirty="0" smtClean="0"/>
              <a:t>INFORME PROVISIONAL</a:t>
            </a:r>
          </a:p>
          <a:p>
            <a:pPr marL="0" indent="0" algn="just">
              <a:spcBef>
                <a:spcPts val="0"/>
              </a:spcBef>
              <a:spcAft>
                <a:spcPts val="0"/>
              </a:spcAft>
              <a:tabLst>
                <a:tab pos="261938" algn="l"/>
              </a:tabLst>
            </a:pPr>
            <a:r>
              <a:rPr lang="es-ES" altLang="es-ES" sz="1800" dirty="0" smtClean="0">
                <a:solidFill>
                  <a:srgbClr val="002060"/>
                </a:solidFill>
              </a:rPr>
              <a:t>1.- El </a:t>
            </a:r>
            <a:r>
              <a:rPr lang="es-ES" altLang="es-ES" sz="1800" dirty="0">
                <a:solidFill>
                  <a:srgbClr val="002060"/>
                </a:solidFill>
              </a:rPr>
              <a:t>equipo, junto con el supervisor presenta </a:t>
            </a:r>
            <a:r>
              <a:rPr lang="es-ES" altLang="es-ES" sz="1800" dirty="0" smtClean="0">
                <a:solidFill>
                  <a:srgbClr val="002060"/>
                </a:solidFill>
              </a:rPr>
              <a:t>este </a:t>
            </a:r>
            <a:r>
              <a:rPr lang="es-ES" altLang="es-ES" sz="1800" dirty="0">
                <a:solidFill>
                  <a:srgbClr val="002060"/>
                </a:solidFill>
              </a:rPr>
              <a:t>informe </a:t>
            </a:r>
            <a:r>
              <a:rPr lang="es-ES" altLang="es-ES" sz="1800" dirty="0" smtClean="0">
                <a:solidFill>
                  <a:srgbClr val="002060"/>
                </a:solidFill>
              </a:rPr>
              <a:t>al </a:t>
            </a:r>
            <a:r>
              <a:rPr lang="es-ES" altLang="es-ES" sz="1800" dirty="0">
                <a:solidFill>
                  <a:srgbClr val="002060"/>
                </a:solidFill>
              </a:rPr>
              <a:t>director de la auditoría como </a:t>
            </a:r>
            <a:r>
              <a:rPr lang="es-ES" altLang="es-ES" sz="1800" dirty="0" smtClean="0">
                <a:solidFill>
                  <a:srgbClr val="002060"/>
                </a:solidFill>
              </a:rPr>
              <a:t>propuesta de Informe provisional, y </a:t>
            </a:r>
            <a:r>
              <a:rPr lang="es-ES" altLang="es-ES" sz="1800" b="1" dirty="0" smtClean="0">
                <a:solidFill>
                  <a:srgbClr val="002060"/>
                </a:solidFill>
              </a:rPr>
              <a:t>lo </a:t>
            </a:r>
            <a:r>
              <a:rPr lang="es-ES" altLang="es-ES" sz="1800" b="1" dirty="0">
                <a:solidFill>
                  <a:srgbClr val="002060"/>
                </a:solidFill>
              </a:rPr>
              <a:t>firma </a:t>
            </a:r>
            <a:r>
              <a:rPr lang="es-ES" altLang="es-ES" sz="1800" b="1" dirty="0" smtClean="0">
                <a:solidFill>
                  <a:srgbClr val="002060"/>
                </a:solidFill>
              </a:rPr>
              <a:t>el </a:t>
            </a:r>
            <a:r>
              <a:rPr lang="es-ES" altLang="es-ES" sz="1800" b="1" dirty="0">
                <a:solidFill>
                  <a:srgbClr val="002060"/>
                </a:solidFill>
              </a:rPr>
              <a:t>Director de la </a:t>
            </a:r>
            <a:r>
              <a:rPr lang="es-ES" altLang="es-ES" sz="1800" b="1" dirty="0" smtClean="0">
                <a:solidFill>
                  <a:srgbClr val="002060"/>
                </a:solidFill>
              </a:rPr>
              <a:t>auditoria</a:t>
            </a:r>
            <a:r>
              <a:rPr lang="es-ES" altLang="es-ES" sz="1800" dirty="0" smtClean="0">
                <a:solidFill>
                  <a:srgbClr val="002060"/>
                </a:solidFill>
              </a:rPr>
              <a:t>, junto con los anteriores.</a:t>
            </a:r>
          </a:p>
          <a:p>
            <a:pPr marL="0" indent="0" algn="just">
              <a:spcBef>
                <a:spcPct val="15000"/>
              </a:spcBef>
              <a:spcAft>
                <a:spcPct val="15000"/>
              </a:spcAft>
              <a:tabLst>
                <a:tab pos="261938" algn="l"/>
              </a:tabLst>
            </a:pPr>
            <a:r>
              <a:rPr lang="es-ES" altLang="es-ES" sz="1800" dirty="0" smtClean="0">
                <a:solidFill>
                  <a:srgbClr val="002060"/>
                </a:solidFill>
              </a:rPr>
              <a:t>2.- Se </a:t>
            </a:r>
            <a:r>
              <a:rPr lang="es-ES" altLang="es-ES" sz="1800" b="1" dirty="0">
                <a:solidFill>
                  <a:srgbClr val="002060"/>
                </a:solidFill>
              </a:rPr>
              <a:t>remite a la Presidencia del FEGA </a:t>
            </a:r>
            <a:r>
              <a:rPr lang="es-ES" altLang="es-ES" sz="1800" dirty="0">
                <a:solidFill>
                  <a:srgbClr val="002060"/>
                </a:solidFill>
              </a:rPr>
              <a:t>que a su vez, si lo considera oportuno, lo remitirá a la </a:t>
            </a:r>
            <a:r>
              <a:rPr lang="es-ES" altLang="es-ES" sz="1800" dirty="0" smtClean="0">
                <a:solidFill>
                  <a:srgbClr val="002060"/>
                </a:solidFill>
              </a:rPr>
              <a:t>Unidad implicada.</a:t>
            </a:r>
            <a:endParaRPr lang="es-ES" altLang="es-ES" sz="1800" dirty="0">
              <a:solidFill>
                <a:srgbClr val="002060"/>
              </a:solidFill>
            </a:endParaRPr>
          </a:p>
          <a:p>
            <a:pPr marL="0" indent="0" algn="just">
              <a:spcBef>
                <a:spcPct val="15000"/>
              </a:spcBef>
              <a:spcAft>
                <a:spcPct val="15000"/>
              </a:spcAft>
              <a:tabLst>
                <a:tab pos="261938" algn="l"/>
              </a:tabLst>
            </a:pPr>
            <a:r>
              <a:rPr lang="es-ES" altLang="es-ES" sz="1800" dirty="0" smtClean="0">
                <a:solidFill>
                  <a:srgbClr val="002060"/>
                </a:solidFill>
              </a:rPr>
              <a:t>3.- </a:t>
            </a:r>
            <a:r>
              <a:rPr lang="es-ES" altLang="es-ES" sz="1800" b="1" dirty="0" smtClean="0">
                <a:solidFill>
                  <a:srgbClr val="002060"/>
                </a:solidFill>
              </a:rPr>
              <a:t>La </a:t>
            </a:r>
            <a:r>
              <a:rPr lang="es-ES" altLang="es-ES" sz="1800" b="1" dirty="0">
                <a:solidFill>
                  <a:srgbClr val="002060"/>
                </a:solidFill>
              </a:rPr>
              <a:t>unidad dispone de un plazo de 15 días</a:t>
            </a:r>
            <a:r>
              <a:rPr lang="es-ES" altLang="es-ES" sz="1800" b="1" dirty="0" smtClean="0">
                <a:solidFill>
                  <a:srgbClr val="002060"/>
                </a:solidFill>
              </a:rPr>
              <a:t>, para:</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sz="1600" dirty="0" smtClean="0">
                <a:solidFill>
                  <a:srgbClr val="002060"/>
                </a:solidFill>
              </a:rPr>
              <a:t>Realizar Observaciones.</a:t>
            </a:r>
          </a:p>
          <a:p>
            <a:pPr marL="1173163" lvl="1" indent="-457200">
              <a:lnSpc>
                <a:spcPct val="80000"/>
              </a:lnSpc>
              <a:spcBef>
                <a:spcPts val="400"/>
              </a:spcBef>
              <a:spcAft>
                <a:spcPts val="0"/>
              </a:spcAft>
              <a:buFont typeface="Wingdings" panose="05000000000000000000" pitchFamily="2" charset="2"/>
              <a:buChar char="ü"/>
              <a:tabLst>
                <a:tab pos="261938" algn="l"/>
              </a:tabLst>
            </a:pPr>
            <a:r>
              <a:rPr lang="es-ES" sz="1600" dirty="0" smtClean="0">
                <a:solidFill>
                  <a:srgbClr val="002060"/>
                </a:solidFill>
              </a:rPr>
              <a:t>Presentar </a:t>
            </a:r>
            <a:r>
              <a:rPr lang="es-ES" sz="1600" dirty="0">
                <a:solidFill>
                  <a:srgbClr val="002060"/>
                </a:solidFill>
              </a:rPr>
              <a:t>el Plan </a:t>
            </a:r>
            <a:r>
              <a:rPr lang="es-ES" sz="1600" dirty="0" smtClean="0">
                <a:solidFill>
                  <a:srgbClr val="002060"/>
                </a:solidFill>
              </a:rPr>
              <a:t>de Acción.</a:t>
            </a:r>
          </a:p>
          <a:p>
            <a:pPr marL="715963" lvl="1" indent="0">
              <a:lnSpc>
                <a:spcPct val="80000"/>
              </a:lnSpc>
              <a:spcBef>
                <a:spcPts val="400"/>
              </a:spcBef>
              <a:spcAft>
                <a:spcPts val="0"/>
              </a:spcAft>
              <a:buNone/>
              <a:tabLst>
                <a:tab pos="261938" algn="l"/>
              </a:tabLst>
            </a:pPr>
            <a:endParaRPr lang="es-ES" sz="1600" dirty="0">
              <a:solidFill>
                <a:srgbClr val="002060"/>
              </a:solidFill>
            </a:endParaRP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pic>
        <p:nvPicPr>
          <p:cNvPr id="7" name="Imagen 6"/>
          <p:cNvPicPr>
            <a:picLocks noChangeAspect="1"/>
          </p:cNvPicPr>
          <p:nvPr/>
        </p:nvPicPr>
        <p:blipFill>
          <a:blip r:embed="rId2"/>
          <a:stretch>
            <a:fillRect/>
          </a:stretch>
        </p:blipFill>
        <p:spPr>
          <a:xfrm>
            <a:off x="1114623" y="1309102"/>
            <a:ext cx="3521248" cy="5134645"/>
          </a:xfrm>
          <a:prstGeom prst="rect">
            <a:avLst/>
          </a:prstGeom>
        </p:spPr>
      </p:pic>
      <p:pic>
        <p:nvPicPr>
          <p:cNvPr id="8" name="Imagen 7"/>
          <p:cNvPicPr>
            <a:picLocks noChangeAspect="1"/>
          </p:cNvPicPr>
          <p:nvPr/>
        </p:nvPicPr>
        <p:blipFill>
          <a:blip r:embed="rId3"/>
          <a:stretch>
            <a:fillRect/>
          </a:stretch>
        </p:blipFill>
        <p:spPr>
          <a:xfrm>
            <a:off x="4708647" y="1057721"/>
            <a:ext cx="3899467" cy="5472584"/>
          </a:xfrm>
          <a:prstGeom prst="rect">
            <a:avLst/>
          </a:prstGeom>
        </p:spPr>
      </p:pic>
    </p:spTree>
    <p:extLst>
      <p:ext uri="{BB962C8B-B14F-4D97-AF65-F5344CB8AC3E}">
        <p14:creationId xmlns:p14="http://schemas.microsoft.com/office/powerpoint/2010/main" val="37251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988840"/>
            <a:ext cx="5220518" cy="2592288"/>
          </a:xfrm>
          <a:prstGeom prst="rect">
            <a:avLst/>
          </a:prstGeom>
        </p:spPr>
      </p:pic>
    </p:spTree>
    <p:extLst>
      <p:ext uri="{BB962C8B-B14F-4D97-AF65-F5344CB8AC3E}">
        <p14:creationId xmlns:p14="http://schemas.microsoft.com/office/powerpoint/2010/main" val="4273823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07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990" y="361421"/>
            <a:ext cx="8229600" cy="1143000"/>
          </a:xfrm>
        </p:spPr>
        <p:txBody>
          <a:bodyPr/>
          <a:lstStyle/>
          <a:p>
            <a:r>
              <a:rPr lang="es-ES" sz="2400" u="sng" dirty="0"/>
              <a:t>Diseño de pruebas </a:t>
            </a:r>
            <a:r>
              <a:rPr lang="es-ES" sz="2400" dirty="0"/>
              <a:t>y ejecución pruebas</a:t>
            </a:r>
          </a:p>
        </p:txBody>
      </p:sp>
      <p:sp>
        <p:nvSpPr>
          <p:cNvPr id="3" name="Marcador de contenido 2"/>
          <p:cNvSpPr>
            <a:spLocks noGrp="1"/>
          </p:cNvSpPr>
          <p:nvPr>
            <p:ph idx="1"/>
          </p:nvPr>
        </p:nvSpPr>
        <p:spPr>
          <a:xfrm>
            <a:off x="663083" y="1492276"/>
            <a:ext cx="7848104" cy="4601020"/>
          </a:xfrm>
        </p:spPr>
        <p:txBody>
          <a:bodyPr/>
          <a:lstStyle/>
          <a:p>
            <a:pPr algn="ctr">
              <a:lnSpc>
                <a:spcPct val="80000"/>
              </a:lnSpc>
              <a:buFontTx/>
              <a:buNone/>
            </a:pPr>
            <a:r>
              <a:rPr lang="es-ES" altLang="es-ES" sz="2400" b="1" dirty="0"/>
              <a:t>Aspectos importantes en el diseño de las pruebas</a:t>
            </a:r>
            <a:r>
              <a:rPr lang="es-ES" altLang="es-ES" sz="2400" b="1" dirty="0" smtClean="0"/>
              <a:t>:</a:t>
            </a:r>
          </a:p>
          <a:p>
            <a:pPr algn="ctr">
              <a:lnSpc>
                <a:spcPct val="80000"/>
              </a:lnSpc>
              <a:buFontTx/>
              <a:buNone/>
            </a:pPr>
            <a:endParaRPr lang="es-ES" altLang="es-ES" sz="1600" dirty="0"/>
          </a:p>
          <a:p>
            <a:pPr algn="just">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La finalidad de las pruebas es que el auditor obtenga una </a:t>
            </a:r>
            <a:r>
              <a:rPr lang="es-ES" altLang="es-ES" sz="1800" b="1" u="sng" dirty="0">
                <a:solidFill>
                  <a:srgbClr val="002060"/>
                </a:solidFill>
              </a:rPr>
              <a:t>seguridad razonable </a:t>
            </a:r>
            <a:r>
              <a:rPr lang="es-ES" altLang="es-ES" sz="1800" dirty="0">
                <a:solidFill>
                  <a:srgbClr val="002060"/>
                </a:solidFill>
              </a:rPr>
              <a:t>de cómo se aplican los controles internos en la medida que se está </a:t>
            </a:r>
            <a:r>
              <a:rPr lang="es-ES" altLang="es-ES" sz="1800" dirty="0" smtClean="0">
                <a:solidFill>
                  <a:srgbClr val="002060"/>
                </a:solidFill>
              </a:rPr>
              <a:t>auditando y si su </a:t>
            </a:r>
            <a:r>
              <a:rPr lang="es-ES_tradnl" sz="1800" dirty="0" smtClean="0">
                <a:solidFill>
                  <a:srgbClr val="002060"/>
                </a:solidFill>
              </a:rPr>
              <a:t>diseño es idóneo y eficaz.</a:t>
            </a:r>
            <a:endParaRPr lang="es-ES" altLang="es-ES" sz="1800" dirty="0">
              <a:solidFill>
                <a:srgbClr val="002060"/>
              </a:solidFill>
            </a:endParaRPr>
          </a:p>
          <a:p>
            <a:pPr algn="just">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Las pruebas deben </a:t>
            </a:r>
            <a:r>
              <a:rPr lang="es-ES" altLang="es-ES" sz="1800" b="1" u="sng" dirty="0">
                <a:solidFill>
                  <a:srgbClr val="002060"/>
                </a:solidFill>
              </a:rPr>
              <a:t>permitirnos valorar</a:t>
            </a:r>
            <a:r>
              <a:rPr lang="es-ES" altLang="es-ES" sz="1800" b="1" dirty="0">
                <a:solidFill>
                  <a:srgbClr val="002060"/>
                </a:solidFill>
              </a:rPr>
              <a:t> </a:t>
            </a:r>
            <a:r>
              <a:rPr lang="es-ES" altLang="es-ES" sz="1800" dirty="0">
                <a:solidFill>
                  <a:srgbClr val="002060"/>
                </a:solidFill>
              </a:rPr>
              <a:t>los  procedimientos examinados</a:t>
            </a:r>
            <a:r>
              <a:rPr lang="es-ES" altLang="es-ES" sz="1800" dirty="0" smtClean="0">
                <a:solidFill>
                  <a:srgbClr val="002060"/>
                </a:solidFill>
              </a:rPr>
              <a:t>.</a:t>
            </a:r>
            <a:endParaRPr lang="es-ES" altLang="es-ES" sz="1800" dirty="0">
              <a:solidFill>
                <a:srgbClr val="002060"/>
              </a:solidFill>
            </a:endParaRPr>
          </a:p>
          <a:p>
            <a:pPr>
              <a:lnSpc>
                <a:spcPct val="80000"/>
              </a:lnSpc>
              <a:spcBef>
                <a:spcPts val="600"/>
              </a:spcBef>
              <a:spcAft>
                <a:spcPts val="600"/>
              </a:spcAft>
              <a:buFont typeface="+mj-lt"/>
              <a:buAutoNum type="alphaLcParenR"/>
            </a:pPr>
            <a:r>
              <a:rPr lang="es-ES" altLang="es-ES" sz="1800" dirty="0">
                <a:solidFill>
                  <a:srgbClr val="002060"/>
                </a:solidFill>
              </a:rPr>
              <a:t>Las pruebas nos deben </a:t>
            </a:r>
            <a:r>
              <a:rPr lang="es-ES" altLang="es-ES" sz="1800" b="1" u="sng" dirty="0">
                <a:solidFill>
                  <a:srgbClr val="002060"/>
                </a:solidFill>
              </a:rPr>
              <a:t>permitir constatar</a:t>
            </a:r>
            <a:r>
              <a:rPr lang="es-ES" altLang="es-ES" sz="1800" b="1" dirty="0">
                <a:solidFill>
                  <a:srgbClr val="002060"/>
                </a:solidFill>
              </a:rPr>
              <a:t> </a:t>
            </a:r>
            <a:r>
              <a:rPr lang="es-ES" altLang="es-ES" sz="1800" dirty="0">
                <a:solidFill>
                  <a:srgbClr val="002060"/>
                </a:solidFill>
              </a:rPr>
              <a:t>que la actuación se ha realizado</a:t>
            </a:r>
            <a:r>
              <a:rPr lang="es-ES" altLang="es-ES" sz="1800" dirty="0" smtClean="0">
                <a:solidFill>
                  <a:srgbClr val="002060"/>
                </a:solidFill>
              </a:rPr>
              <a:t>.</a:t>
            </a:r>
            <a:endParaRPr lang="es-ES" altLang="es-ES" sz="1800" dirty="0">
              <a:solidFill>
                <a:srgbClr val="002060"/>
              </a:solidFill>
            </a:endParaRPr>
          </a:p>
          <a:p>
            <a:pPr>
              <a:lnSpc>
                <a:spcPct val="80000"/>
              </a:lnSpc>
              <a:spcBef>
                <a:spcPts val="600"/>
              </a:spcBef>
              <a:spcAft>
                <a:spcPts val="600"/>
              </a:spcAft>
              <a:buFont typeface="Wingdings" panose="05000000000000000000" pitchFamily="2" charset="2"/>
              <a:buChar char="ü"/>
            </a:pPr>
            <a:r>
              <a:rPr lang="es-ES" altLang="es-ES" sz="1800" dirty="0">
                <a:solidFill>
                  <a:srgbClr val="002060"/>
                </a:solidFill>
              </a:rPr>
              <a:t>La clase y la extensión de las pruebas se </a:t>
            </a:r>
            <a:r>
              <a:rPr lang="es-ES" altLang="es-ES" sz="1800" b="1" u="sng" dirty="0">
                <a:solidFill>
                  <a:srgbClr val="002060"/>
                </a:solidFill>
              </a:rPr>
              <a:t>deben ceñir al alcance</a:t>
            </a:r>
            <a:r>
              <a:rPr lang="es-ES" altLang="es-ES" sz="1800" b="1" dirty="0">
                <a:solidFill>
                  <a:srgbClr val="002060"/>
                </a:solidFill>
              </a:rPr>
              <a:t> </a:t>
            </a:r>
            <a:r>
              <a:rPr lang="es-ES" altLang="es-ES" sz="1800" dirty="0">
                <a:solidFill>
                  <a:srgbClr val="002060"/>
                </a:solidFill>
              </a:rPr>
              <a:t>de la </a:t>
            </a:r>
            <a:r>
              <a:rPr lang="es-ES" altLang="es-ES" sz="1800" dirty="0" smtClean="0">
                <a:solidFill>
                  <a:srgbClr val="002060"/>
                </a:solidFill>
              </a:rPr>
              <a:t>auditoría.</a:t>
            </a:r>
            <a:endParaRPr lang="es-ES" altLang="es-ES" sz="1800" b="1" dirty="0">
              <a:solidFill>
                <a:srgbClr val="002060"/>
              </a:solidFill>
            </a:endParaRPr>
          </a:p>
          <a:p>
            <a:pPr>
              <a:lnSpc>
                <a:spcPct val="80000"/>
              </a:lnSpc>
              <a:spcBef>
                <a:spcPts val="600"/>
              </a:spcBef>
              <a:spcAft>
                <a:spcPts val="600"/>
              </a:spcAft>
              <a:buFont typeface="Wingdings" panose="05000000000000000000" pitchFamily="2" charset="2"/>
              <a:buChar char="ü"/>
            </a:pPr>
            <a:r>
              <a:rPr lang="es-ES" altLang="es-ES" sz="1800" dirty="0" smtClean="0">
                <a:solidFill>
                  <a:srgbClr val="002060"/>
                </a:solidFill>
              </a:rPr>
              <a:t>Las pruebas deben probar </a:t>
            </a:r>
            <a:r>
              <a:rPr lang="es-ES_tradnl" sz="1800" dirty="0" smtClean="0">
                <a:solidFill>
                  <a:srgbClr val="002060"/>
                </a:solidFill>
              </a:rPr>
              <a:t>la </a:t>
            </a:r>
            <a:r>
              <a:rPr lang="es-ES_tradnl" sz="1800" dirty="0">
                <a:solidFill>
                  <a:srgbClr val="002060"/>
                </a:solidFill>
              </a:rPr>
              <a:t>información registrada, prestando </a:t>
            </a:r>
            <a:r>
              <a:rPr lang="es-ES" altLang="es-ES" sz="1800" dirty="0">
                <a:solidFill>
                  <a:srgbClr val="002060"/>
                </a:solidFill>
              </a:rPr>
              <a:t>atención especial a aquellas situaciones en las que exista indicios de posibles </a:t>
            </a:r>
            <a:r>
              <a:rPr lang="es-ES_tradnl" sz="1800" b="1" u="sng" dirty="0" smtClean="0">
                <a:solidFill>
                  <a:srgbClr val="002060"/>
                </a:solidFill>
              </a:rPr>
              <a:t>errores </a:t>
            </a:r>
            <a:r>
              <a:rPr lang="es-ES_tradnl" sz="1800" b="1" u="sng" dirty="0">
                <a:solidFill>
                  <a:srgbClr val="002060"/>
                </a:solidFill>
              </a:rPr>
              <a:t>y </a:t>
            </a:r>
            <a:r>
              <a:rPr lang="es-ES_tradnl" sz="1800" b="1" u="sng" dirty="0" smtClean="0">
                <a:solidFill>
                  <a:srgbClr val="002060"/>
                </a:solidFill>
              </a:rPr>
              <a:t>fraudes</a:t>
            </a:r>
            <a:r>
              <a:rPr lang="es-ES_tradnl" sz="1800" b="1" dirty="0" smtClean="0">
                <a:solidFill>
                  <a:srgbClr val="002060"/>
                </a:solidFill>
              </a:rPr>
              <a:t>.</a:t>
            </a:r>
            <a:r>
              <a:rPr lang="es-ES" altLang="es-ES" sz="1800" b="1" dirty="0" smtClean="0"/>
              <a:t> </a:t>
            </a:r>
          </a:p>
          <a:p>
            <a:pPr>
              <a:lnSpc>
                <a:spcPct val="80000"/>
              </a:lnSpc>
            </a:pPr>
            <a:endParaRPr lang="es-ES" altLang="es-ES" sz="1800" b="1" dirty="0"/>
          </a:p>
          <a:p>
            <a:pPr>
              <a:lnSpc>
                <a:spcPct val="80000"/>
              </a:lnSpc>
              <a:buFont typeface="Wingdings" panose="05000000000000000000" pitchFamily="2" charset="2"/>
              <a:buChar char="Ø"/>
            </a:pPr>
            <a:endParaRPr lang="es-ES" altLang="es-ES" sz="1800" u="sng" dirty="0">
              <a:solidFill>
                <a:srgbClr val="002060"/>
              </a:solidFill>
            </a:endParaRPr>
          </a:p>
          <a:p>
            <a:pPr>
              <a:lnSpc>
                <a:spcPct val="80000"/>
              </a:lnSpc>
            </a:pPr>
            <a:endParaRPr lang="es-ES" altLang="es-ES" sz="1800" b="1" dirty="0" smtClean="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pic>
        <p:nvPicPr>
          <p:cNvPr id="11" name="Imagen 10"/>
          <p:cNvPicPr>
            <a:picLocks noChangeAspect="1"/>
          </p:cNvPicPr>
          <p:nvPr/>
        </p:nvPicPr>
        <p:blipFill>
          <a:blip r:embed="rId2"/>
          <a:stretch>
            <a:fillRect/>
          </a:stretch>
        </p:blipFill>
        <p:spPr>
          <a:xfrm>
            <a:off x="7983059" y="1317"/>
            <a:ext cx="1160941" cy="1051419"/>
          </a:xfrm>
          <a:prstGeom prst="rect">
            <a:avLst/>
          </a:prstGeom>
        </p:spPr>
      </p:pic>
    </p:spTree>
    <p:extLst>
      <p:ext uri="{BB962C8B-B14F-4D97-AF65-F5344CB8AC3E}">
        <p14:creationId xmlns:p14="http://schemas.microsoft.com/office/powerpoint/2010/main" val="274391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141" y="433339"/>
            <a:ext cx="8229600" cy="1143000"/>
          </a:xfrm>
        </p:spPr>
        <p:txBody>
          <a:bodyPr/>
          <a:lstStyle/>
          <a:p>
            <a:r>
              <a:rPr lang="es-ES" sz="2400" u="sng" dirty="0"/>
              <a:t>Diseño de pruebas </a:t>
            </a:r>
            <a:r>
              <a:rPr lang="es-ES" sz="2400" dirty="0"/>
              <a:t>y ejecución pruebas</a:t>
            </a:r>
          </a:p>
        </p:txBody>
      </p:sp>
      <p:sp>
        <p:nvSpPr>
          <p:cNvPr id="3" name="Marcador de contenido 2"/>
          <p:cNvSpPr>
            <a:spLocks noGrp="1"/>
          </p:cNvSpPr>
          <p:nvPr>
            <p:ph idx="1"/>
          </p:nvPr>
        </p:nvSpPr>
        <p:spPr>
          <a:xfrm>
            <a:off x="318147" y="1340768"/>
            <a:ext cx="8229600" cy="4272559"/>
          </a:xfrm>
        </p:spPr>
        <p:txBody>
          <a:bodyPr/>
          <a:lstStyle/>
          <a:p>
            <a:pPr marL="0" indent="0" algn="ctr">
              <a:lnSpc>
                <a:spcPct val="80000"/>
              </a:lnSpc>
            </a:pPr>
            <a:r>
              <a:rPr lang="es-ES" sz="2400" b="1" dirty="0">
                <a:solidFill>
                  <a:schemeClr val="tx2"/>
                </a:solidFill>
                <a:latin typeface="+mj-lt"/>
                <a:ea typeface="+mj-ea"/>
                <a:cs typeface="+mj-cs"/>
              </a:rPr>
              <a:t>Ejemplo del diseño de pruebas.</a:t>
            </a: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Rectángulo 4"/>
          <p:cNvSpPr/>
          <p:nvPr/>
        </p:nvSpPr>
        <p:spPr>
          <a:xfrm>
            <a:off x="832867" y="1988840"/>
            <a:ext cx="7714880" cy="4351961"/>
          </a:xfrm>
          <a:prstGeom prst="rect">
            <a:avLst/>
          </a:prstGeom>
        </p:spPr>
        <p:txBody>
          <a:bodyPr wrap="square">
            <a:spAutoFit/>
          </a:bodyPr>
          <a:lstStyle/>
          <a:p>
            <a:pPr>
              <a:lnSpc>
                <a:spcPct val="80000"/>
              </a:lnSpc>
              <a:buClr>
                <a:schemeClr val="tx2"/>
              </a:buClr>
              <a:buFontTx/>
              <a:buNone/>
            </a:pPr>
            <a:r>
              <a:rPr lang="es-ES" altLang="es-ES" sz="2400" b="1" dirty="0"/>
              <a:t>Objetivo nº 1: Sobre los procedimientos escritos</a:t>
            </a:r>
          </a:p>
          <a:p>
            <a:pPr>
              <a:lnSpc>
                <a:spcPct val="80000"/>
              </a:lnSpc>
              <a:buClr>
                <a:schemeClr val="tx2"/>
              </a:buClr>
              <a:buFontTx/>
              <a:buNone/>
            </a:pPr>
            <a:endParaRPr lang="es-ES" altLang="es-ES" sz="2400" b="1" dirty="0"/>
          </a:p>
          <a:p>
            <a:pPr>
              <a:lnSpc>
                <a:spcPct val="80000"/>
              </a:lnSpc>
              <a:buClr>
                <a:schemeClr val="tx2"/>
              </a:buClr>
              <a:buFontTx/>
              <a:buNone/>
            </a:pPr>
            <a:r>
              <a:rPr lang="es-ES" altLang="es-ES" sz="2400" b="1" dirty="0"/>
              <a:t>1.1 Sobre la existencia:</a:t>
            </a:r>
          </a:p>
          <a:p>
            <a:pPr>
              <a:lnSpc>
                <a:spcPct val="80000"/>
              </a:lnSpc>
              <a:buClr>
                <a:schemeClr val="tx2"/>
              </a:buClr>
            </a:pPr>
            <a:endParaRPr lang="es-ES" altLang="es-ES" sz="2000" b="1" dirty="0" smtClean="0"/>
          </a:p>
          <a:p>
            <a:pPr>
              <a:lnSpc>
                <a:spcPct val="80000"/>
              </a:lnSpc>
              <a:buClr>
                <a:schemeClr val="tx2"/>
              </a:buClr>
            </a:pPr>
            <a:r>
              <a:rPr lang="es-ES" altLang="es-ES" sz="2000" b="1" dirty="0" smtClean="0">
                <a:solidFill>
                  <a:srgbClr val="002060"/>
                </a:solidFill>
              </a:rPr>
              <a:t>Verificar </a:t>
            </a:r>
            <a:r>
              <a:rPr lang="es-ES" altLang="es-ES" sz="2000" b="1" dirty="0">
                <a:solidFill>
                  <a:srgbClr val="002060"/>
                </a:solidFill>
              </a:rPr>
              <a:t>que la Unidad dispone de manual de procedimiento u otro tipo de documento que describa el procedimiento.</a:t>
            </a:r>
          </a:p>
          <a:p>
            <a:pPr>
              <a:lnSpc>
                <a:spcPct val="80000"/>
              </a:lnSpc>
              <a:buClr>
                <a:schemeClr val="tx2"/>
              </a:buClr>
            </a:pPr>
            <a:endParaRPr lang="es-ES" altLang="es-ES" sz="2400" b="1" dirty="0"/>
          </a:p>
          <a:p>
            <a:pPr>
              <a:lnSpc>
                <a:spcPct val="80000"/>
              </a:lnSpc>
              <a:buClr>
                <a:schemeClr val="tx2"/>
              </a:buClr>
            </a:pPr>
            <a:r>
              <a:rPr lang="es-ES" altLang="es-ES" sz="2400" b="1" dirty="0"/>
              <a:t>1.2 Sobre los aspectos formales:</a:t>
            </a:r>
          </a:p>
          <a:p>
            <a:pPr>
              <a:lnSpc>
                <a:spcPct val="80000"/>
              </a:lnSpc>
              <a:buClr>
                <a:schemeClr val="tx2"/>
              </a:buClr>
              <a:buFont typeface="Wingdings 2" panose="05020102010507070707" pitchFamily="18" charset="2"/>
              <a:buNone/>
            </a:pPr>
            <a:endParaRPr lang="es-ES" altLang="es-ES" sz="2000" b="1" dirty="0">
              <a:solidFill>
                <a:srgbClr val="002060"/>
              </a:solidFill>
            </a:endParaRPr>
          </a:p>
          <a:p>
            <a:pPr>
              <a:lnSpc>
                <a:spcPct val="80000"/>
              </a:lnSpc>
              <a:buFontTx/>
              <a:buNone/>
            </a:pPr>
            <a:r>
              <a:rPr lang="es-ES" altLang="es-ES" sz="2000" b="1" dirty="0">
                <a:solidFill>
                  <a:srgbClr val="002060"/>
                </a:solidFill>
              </a:rPr>
              <a:t>Verificar que en el manual se indica:</a:t>
            </a:r>
          </a:p>
          <a:p>
            <a:pPr marL="742950" lvl="1" indent="-285750">
              <a:lnSpc>
                <a:spcPct val="80000"/>
              </a:lnSpc>
              <a:buFont typeface="Wingdings" panose="05000000000000000000" pitchFamily="2" charset="2"/>
              <a:buChar char="ü"/>
            </a:pPr>
            <a:r>
              <a:rPr lang="es-ES" altLang="es-ES" dirty="0">
                <a:solidFill>
                  <a:srgbClr val="002060"/>
                </a:solidFill>
              </a:rPr>
              <a:t>Las fechas de elaboración y de entrada en vigor y, en su caso, el número de versión.</a:t>
            </a:r>
          </a:p>
          <a:p>
            <a:pPr marL="742950" lvl="1" indent="-285750">
              <a:lnSpc>
                <a:spcPct val="80000"/>
              </a:lnSpc>
              <a:buFont typeface="Wingdings" panose="05000000000000000000" pitchFamily="2" charset="2"/>
              <a:buChar char="ü"/>
            </a:pPr>
            <a:r>
              <a:rPr lang="es-ES" altLang="es-ES" dirty="0">
                <a:solidFill>
                  <a:srgbClr val="002060"/>
                </a:solidFill>
              </a:rPr>
              <a:t>La unidad/ puesto de trabajo (…) responsable de su elaboración, revisión y/o actualización.</a:t>
            </a:r>
          </a:p>
          <a:p>
            <a:pPr marL="742950" lvl="1" indent="-285750">
              <a:lnSpc>
                <a:spcPct val="80000"/>
              </a:lnSpc>
              <a:buFont typeface="Wingdings" panose="05000000000000000000" pitchFamily="2" charset="2"/>
              <a:buChar char="ü"/>
            </a:pPr>
            <a:r>
              <a:rPr lang="es-ES" altLang="es-ES" dirty="0">
                <a:solidFill>
                  <a:srgbClr val="002060"/>
                </a:solidFill>
              </a:rPr>
              <a:t>Los puestos de trabajo y/o unidades administrativas que intervienen en la gestión, precisando su responsabilidad y </a:t>
            </a:r>
            <a:r>
              <a:rPr lang="es-ES" altLang="es-ES" dirty="0" smtClean="0">
                <a:solidFill>
                  <a:srgbClr val="002060"/>
                </a:solidFill>
              </a:rPr>
              <a:t>participación. </a:t>
            </a:r>
            <a:endParaRPr lang="es-ES" altLang="es-ES" dirty="0">
              <a:solidFill>
                <a:srgbClr val="002060"/>
              </a:solidFill>
            </a:endParaRPr>
          </a:p>
        </p:txBody>
      </p:sp>
    </p:spTree>
    <p:extLst>
      <p:ext uri="{BB962C8B-B14F-4D97-AF65-F5344CB8AC3E}">
        <p14:creationId xmlns:p14="http://schemas.microsoft.com/office/powerpoint/2010/main" val="2582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 calcmode="lin" valueType="num">
                                      <p:cBhvr additive="base">
                                        <p:cTn id="1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 calcmode="lin" valueType="num">
                                      <p:cBhvr additive="base">
                                        <p:cTn id="1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 calcmode="lin" valueType="num">
                                      <p:cBhvr additive="base">
                                        <p:cTn id="1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additive="base">
                                        <p:cTn id="2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071" y="471332"/>
            <a:ext cx="8229600" cy="1143000"/>
          </a:xfrm>
        </p:spPr>
        <p:txBody>
          <a:bodyPr/>
          <a:lstStyle/>
          <a:p>
            <a:r>
              <a:rPr lang="es-ES" sz="2400" u="sng" dirty="0"/>
              <a:t>Diseño de pruebas </a:t>
            </a:r>
            <a:r>
              <a:rPr lang="es-ES" sz="2400" dirty="0"/>
              <a:t>y ejecución pruebas</a:t>
            </a:r>
          </a:p>
        </p:txBody>
      </p:sp>
      <p:sp>
        <p:nvSpPr>
          <p:cNvPr id="3" name="Marcador de contenido 2"/>
          <p:cNvSpPr>
            <a:spLocks noGrp="1"/>
          </p:cNvSpPr>
          <p:nvPr>
            <p:ph idx="1"/>
          </p:nvPr>
        </p:nvSpPr>
        <p:spPr>
          <a:xfrm>
            <a:off x="600087" y="1412776"/>
            <a:ext cx="8085584" cy="4272559"/>
          </a:xfrm>
        </p:spPr>
        <p:txBody>
          <a:bodyPr/>
          <a:lstStyle/>
          <a:p>
            <a:pPr marL="0" indent="0" algn="ctr">
              <a:lnSpc>
                <a:spcPct val="80000"/>
              </a:lnSpc>
            </a:pPr>
            <a:r>
              <a:rPr lang="es-ES" sz="2400" b="1" dirty="0">
                <a:solidFill>
                  <a:schemeClr val="tx2"/>
                </a:solidFill>
                <a:latin typeface="+mj-lt"/>
                <a:ea typeface="+mj-ea"/>
                <a:cs typeface="+mj-cs"/>
              </a:rPr>
              <a:t>Ejemplo del diseño de pruebas</a:t>
            </a:r>
            <a:r>
              <a:rPr lang="es-ES" sz="2400" b="1" dirty="0" smtClean="0">
                <a:solidFill>
                  <a:schemeClr val="tx2"/>
                </a:solidFill>
                <a:latin typeface="+mj-lt"/>
                <a:ea typeface="+mj-ea"/>
                <a:cs typeface="+mj-cs"/>
              </a:rPr>
              <a:t>.</a:t>
            </a:r>
          </a:p>
          <a:p>
            <a:pPr algn="ctr">
              <a:spcBef>
                <a:spcPts val="1200"/>
              </a:spcBef>
              <a:spcAft>
                <a:spcPts val="600"/>
              </a:spcAft>
            </a:pPr>
            <a:r>
              <a:rPr lang="es-ES" altLang="es-ES" sz="2400" b="1" dirty="0" smtClean="0"/>
              <a:t>Objetivo </a:t>
            </a:r>
            <a:r>
              <a:rPr lang="es-ES" altLang="es-ES" sz="2400" b="1" dirty="0"/>
              <a:t>nº 1: Sobre los procedimientos </a:t>
            </a:r>
            <a:r>
              <a:rPr lang="es-ES" altLang="es-ES" sz="2400" b="1" dirty="0" smtClean="0"/>
              <a:t>escritos</a:t>
            </a:r>
          </a:p>
          <a:p>
            <a:pPr>
              <a:spcBef>
                <a:spcPts val="1200"/>
              </a:spcBef>
              <a:spcAft>
                <a:spcPts val="600"/>
              </a:spcAft>
            </a:pPr>
            <a:r>
              <a:rPr lang="es-ES" altLang="es-ES" sz="2400" b="1" dirty="0" smtClean="0"/>
              <a:t>1.3 </a:t>
            </a:r>
            <a:r>
              <a:rPr lang="es-ES" altLang="es-ES" sz="2400" b="1" dirty="0"/>
              <a:t>Sobre el contenido del manual:</a:t>
            </a:r>
          </a:p>
          <a:p>
            <a:pPr>
              <a:lnSpc>
                <a:spcPct val="80000"/>
              </a:lnSpc>
              <a:spcBef>
                <a:spcPts val="1200"/>
              </a:spcBef>
              <a:spcAft>
                <a:spcPts val="600"/>
              </a:spcAft>
              <a:buClr>
                <a:schemeClr val="tx2"/>
              </a:buClr>
              <a:buFont typeface="Wingdings 2" panose="05020102010507070707" pitchFamily="18" charset="2"/>
              <a:buNone/>
            </a:pPr>
            <a:r>
              <a:rPr lang="es-ES" altLang="es-ES" sz="2000" b="1" dirty="0">
                <a:solidFill>
                  <a:srgbClr val="002060"/>
                </a:solidFill>
                <a:latin typeface="Arial" panose="020B0604020202020204" pitchFamily="34" charset="0"/>
              </a:rPr>
              <a:t>Verificar:</a:t>
            </a:r>
          </a:p>
          <a:p>
            <a:pPr>
              <a:lnSpc>
                <a:spcPct val="80000"/>
              </a:lnSpc>
              <a:spcAft>
                <a:spcPts val="600"/>
              </a:spcAft>
              <a:buFont typeface="Wingdings" panose="05000000000000000000" pitchFamily="2" charset="2"/>
              <a:buChar char="ü"/>
            </a:pPr>
            <a:r>
              <a:rPr lang="es-ES" altLang="es-ES" sz="1800" dirty="0">
                <a:solidFill>
                  <a:srgbClr val="002060"/>
                </a:solidFill>
                <a:latin typeface="Arial" panose="020B0604020202020204" pitchFamily="34" charset="0"/>
              </a:rPr>
              <a:t>Que la estructura del manual permite y facilita su uso.</a:t>
            </a:r>
          </a:p>
          <a:p>
            <a:pPr>
              <a:lnSpc>
                <a:spcPct val="80000"/>
              </a:lnSpc>
              <a:spcAft>
                <a:spcPts val="600"/>
              </a:spcAft>
              <a:buFont typeface="Wingdings" panose="05000000000000000000" pitchFamily="2" charset="2"/>
              <a:buChar char="ü"/>
            </a:pPr>
            <a:r>
              <a:rPr lang="es-ES" altLang="es-ES" sz="1800" dirty="0">
                <a:solidFill>
                  <a:srgbClr val="002060"/>
                </a:solidFill>
                <a:latin typeface="Arial" panose="020B0604020202020204" pitchFamily="34" charset="0"/>
              </a:rPr>
              <a:t>Que el manual está </a:t>
            </a:r>
            <a:r>
              <a:rPr lang="es-ES" altLang="es-ES" sz="1800" dirty="0" smtClean="0">
                <a:solidFill>
                  <a:srgbClr val="002060"/>
                </a:solidFill>
                <a:latin typeface="Arial" panose="020B0604020202020204" pitchFamily="34" charset="0"/>
              </a:rPr>
              <a:t>actualizado.</a:t>
            </a:r>
          </a:p>
          <a:p>
            <a:pPr>
              <a:lnSpc>
                <a:spcPct val="80000"/>
              </a:lnSpc>
              <a:spcAft>
                <a:spcPts val="600"/>
              </a:spcAft>
              <a:buFont typeface="Wingdings" panose="05000000000000000000" pitchFamily="2" charset="2"/>
              <a:buChar char="ü"/>
            </a:pPr>
            <a:r>
              <a:rPr lang="es-ES" altLang="es-ES" sz="1800" dirty="0" smtClean="0">
                <a:solidFill>
                  <a:srgbClr val="002060"/>
                </a:solidFill>
                <a:latin typeface="Arial" panose="020B0604020202020204" pitchFamily="34" charset="0"/>
              </a:rPr>
              <a:t>Que </a:t>
            </a:r>
            <a:r>
              <a:rPr lang="es-ES" altLang="es-ES" sz="1800" dirty="0">
                <a:solidFill>
                  <a:srgbClr val="002060"/>
                </a:solidFill>
                <a:latin typeface="Arial" panose="020B0604020202020204" pitchFamily="34" charset="0"/>
              </a:rPr>
              <a:t>se describe con suficiente detalle las tareas a efectuar en relación con las actuaciones objeto de la </a:t>
            </a:r>
            <a:r>
              <a:rPr lang="es-ES" altLang="es-ES" sz="1800" dirty="0" smtClean="0">
                <a:solidFill>
                  <a:srgbClr val="002060"/>
                </a:solidFill>
                <a:latin typeface="Arial" panose="020B0604020202020204" pitchFamily="34" charset="0"/>
              </a:rPr>
              <a:t>auditoría.</a:t>
            </a:r>
          </a:p>
          <a:p>
            <a:pPr>
              <a:lnSpc>
                <a:spcPct val="80000"/>
              </a:lnSpc>
              <a:spcAft>
                <a:spcPts val="600"/>
              </a:spcAft>
              <a:buFont typeface="Wingdings" panose="05000000000000000000" pitchFamily="2" charset="2"/>
              <a:buChar char="ü"/>
            </a:pPr>
            <a:r>
              <a:rPr lang="es-ES" altLang="es-ES" sz="1800" dirty="0" smtClean="0">
                <a:solidFill>
                  <a:srgbClr val="002060"/>
                </a:solidFill>
                <a:latin typeface="Arial" panose="020B0604020202020204" pitchFamily="34" charset="0"/>
              </a:rPr>
              <a:t>Que </a:t>
            </a:r>
            <a:r>
              <a:rPr lang="es-ES" altLang="es-ES" sz="1800" dirty="0">
                <a:solidFill>
                  <a:srgbClr val="002060"/>
                </a:solidFill>
                <a:latin typeface="Arial" panose="020B0604020202020204" pitchFamily="34" charset="0"/>
              </a:rPr>
              <a:t>dispone de todos los modelos a utilizar o en su caso indica donde se encuentran.</a:t>
            </a:r>
          </a:p>
          <a:p>
            <a:pPr algn="ctr"/>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Tree>
    <p:extLst>
      <p:ext uri="{BB962C8B-B14F-4D97-AF65-F5344CB8AC3E}">
        <p14:creationId xmlns:p14="http://schemas.microsoft.com/office/powerpoint/2010/main" val="128918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3913" y="1444393"/>
            <a:ext cx="8229600" cy="4272559"/>
          </a:xfrm>
        </p:spPr>
        <p:txBody>
          <a:bodyPr/>
          <a:lstStyle/>
          <a:p>
            <a:pPr marL="0" indent="0" algn="ctr">
              <a:lnSpc>
                <a:spcPct val="80000"/>
              </a:lnSpc>
            </a:pPr>
            <a:r>
              <a:rPr lang="es-ES" sz="2400" b="1" dirty="0">
                <a:solidFill>
                  <a:schemeClr val="tx2"/>
                </a:solidFill>
                <a:latin typeface="+mj-lt"/>
                <a:ea typeface="+mj-ea"/>
                <a:cs typeface="+mj-cs"/>
              </a:rPr>
              <a:t>Ejemplo del diseño de </a:t>
            </a:r>
            <a:r>
              <a:rPr lang="es-ES" sz="2400" b="1" dirty="0" smtClean="0">
                <a:solidFill>
                  <a:schemeClr val="tx2"/>
                </a:solidFill>
                <a:latin typeface="+mj-lt"/>
                <a:ea typeface="+mj-ea"/>
                <a:cs typeface="+mj-cs"/>
              </a:rPr>
              <a:t>pruebas</a:t>
            </a:r>
            <a:r>
              <a:rPr lang="es-ES" sz="2400" b="1" dirty="0">
                <a:solidFill>
                  <a:schemeClr val="tx2"/>
                </a:solidFill>
                <a:latin typeface="+mj-lt"/>
                <a:ea typeface="+mj-ea"/>
                <a:cs typeface="+mj-cs"/>
              </a:rPr>
              <a:t>.</a:t>
            </a:r>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a:p>
        </p:txBody>
      </p:sp>
      <p:sp>
        <p:nvSpPr>
          <p:cNvPr id="5" name="Título 1"/>
          <p:cNvSpPr>
            <a:spLocks noGrp="1"/>
          </p:cNvSpPr>
          <p:nvPr>
            <p:ph type="title"/>
          </p:nvPr>
        </p:nvSpPr>
        <p:spPr>
          <a:xfrm>
            <a:off x="446088" y="492298"/>
            <a:ext cx="8229600" cy="1143000"/>
          </a:xfrm>
        </p:spPr>
        <p:txBody>
          <a:bodyPr/>
          <a:lstStyle/>
          <a:p>
            <a:r>
              <a:rPr lang="es-ES" sz="2400" u="sng" dirty="0"/>
              <a:t>Diseño de pruebas </a:t>
            </a:r>
            <a:r>
              <a:rPr lang="es-ES" sz="2400" dirty="0"/>
              <a:t>y ejecución pruebas</a:t>
            </a:r>
          </a:p>
        </p:txBody>
      </p:sp>
      <p:sp>
        <p:nvSpPr>
          <p:cNvPr id="6" name="Rectángulo 5"/>
          <p:cNvSpPr/>
          <p:nvPr/>
        </p:nvSpPr>
        <p:spPr>
          <a:xfrm>
            <a:off x="827584" y="2132856"/>
            <a:ext cx="7704856" cy="3570208"/>
          </a:xfrm>
          <a:prstGeom prst="rect">
            <a:avLst/>
          </a:prstGeom>
        </p:spPr>
        <p:txBody>
          <a:bodyPr wrap="square">
            <a:spAutoFit/>
          </a:bodyPr>
          <a:lstStyle/>
          <a:p>
            <a:pPr marL="0" indent="0" algn="ctr">
              <a:spcAft>
                <a:spcPts val="600"/>
              </a:spcAft>
              <a:buFontTx/>
              <a:buNone/>
            </a:pPr>
            <a:r>
              <a:rPr lang="es-ES" altLang="es-ES" sz="2400" b="1" dirty="0"/>
              <a:t>Objetivo nº 2: Sobre las listas de </a:t>
            </a:r>
            <a:r>
              <a:rPr lang="es-ES" altLang="es-ES" sz="2400" b="1" dirty="0" smtClean="0"/>
              <a:t>control</a:t>
            </a:r>
            <a:endParaRPr lang="es-ES" altLang="es-ES" sz="2400" b="1" dirty="0"/>
          </a:p>
          <a:p>
            <a:pPr marL="342900" indent="-342900" eaLnBrk="1" hangingPunct="1">
              <a:lnSpc>
                <a:spcPct val="80000"/>
              </a:lnSpc>
              <a:spcBef>
                <a:spcPts val="1200"/>
              </a:spcBef>
              <a:spcAft>
                <a:spcPts val="600"/>
              </a:spcAft>
              <a:buClr>
                <a:srgbClr val="002060"/>
              </a:buClr>
              <a:buFont typeface="Wingdings" panose="05000000000000000000" pitchFamily="2" charset="2"/>
              <a:buChar char="ü"/>
            </a:pPr>
            <a:r>
              <a:rPr lang="es-ES" altLang="es-ES" sz="2000" b="1" dirty="0">
                <a:solidFill>
                  <a:srgbClr val="002060"/>
                </a:solidFill>
              </a:rPr>
              <a:t>Verificar  su </a:t>
            </a:r>
            <a:r>
              <a:rPr lang="es-ES" altLang="es-ES" sz="2000" b="1" dirty="0" smtClean="0">
                <a:solidFill>
                  <a:srgbClr val="002060"/>
                </a:solidFill>
              </a:rPr>
              <a:t>existencia.</a:t>
            </a:r>
            <a:endParaRPr lang="es-ES" altLang="es-ES" sz="2000" dirty="0" smtClean="0">
              <a:solidFill>
                <a:srgbClr val="002060"/>
              </a:solidFill>
            </a:endParaRPr>
          </a:p>
          <a:p>
            <a:pPr marL="342900" indent="-342900" algn="just" eaLnBrk="1" hangingPunct="1">
              <a:lnSpc>
                <a:spcPct val="80000"/>
              </a:lnSpc>
              <a:spcBef>
                <a:spcPts val="1200"/>
              </a:spcBef>
              <a:spcAft>
                <a:spcPts val="600"/>
              </a:spcAft>
              <a:buClr>
                <a:srgbClr val="002060"/>
              </a:buClr>
              <a:buFont typeface="Wingdings" panose="05000000000000000000" pitchFamily="2" charset="2"/>
              <a:buChar char="ü"/>
            </a:pPr>
            <a:r>
              <a:rPr lang="es-ES" altLang="es-ES" sz="2000" b="1" dirty="0" smtClean="0">
                <a:solidFill>
                  <a:srgbClr val="002060"/>
                </a:solidFill>
              </a:rPr>
              <a:t>Verificar </a:t>
            </a:r>
            <a:r>
              <a:rPr lang="es-ES" altLang="es-ES" sz="2000" b="1" dirty="0">
                <a:solidFill>
                  <a:srgbClr val="002060"/>
                </a:solidFill>
              </a:rPr>
              <a:t>que las listas recogen (que se especifican) todos </a:t>
            </a:r>
            <a:r>
              <a:rPr lang="es-ES" altLang="es-ES" sz="2000" b="1" dirty="0" smtClean="0">
                <a:solidFill>
                  <a:srgbClr val="002060"/>
                </a:solidFill>
              </a:rPr>
              <a:t>los controles </a:t>
            </a:r>
            <a:r>
              <a:rPr lang="es-ES" altLang="es-ES" sz="2000" b="1" dirty="0">
                <a:solidFill>
                  <a:srgbClr val="002060"/>
                </a:solidFill>
              </a:rPr>
              <a:t>administrativos y físicos que tienen que realizar la Unidad o en su caso otras </a:t>
            </a:r>
            <a:r>
              <a:rPr lang="es-ES" altLang="es-ES" sz="2000" b="1" dirty="0" smtClean="0">
                <a:solidFill>
                  <a:srgbClr val="002060"/>
                </a:solidFill>
              </a:rPr>
              <a:t>Unidades.</a:t>
            </a:r>
            <a:endParaRPr lang="es-ES" altLang="es-ES" sz="2000" dirty="0" smtClean="0"/>
          </a:p>
          <a:p>
            <a:pPr marL="342900" indent="-342900" algn="just" eaLnBrk="1" hangingPunct="1">
              <a:lnSpc>
                <a:spcPct val="80000"/>
              </a:lnSpc>
              <a:spcBef>
                <a:spcPts val="1200"/>
              </a:spcBef>
              <a:spcAft>
                <a:spcPts val="600"/>
              </a:spcAft>
              <a:buClr>
                <a:srgbClr val="002060"/>
              </a:buClr>
              <a:buFont typeface="Wingdings" panose="05000000000000000000" pitchFamily="2" charset="2"/>
              <a:buChar char="ü"/>
            </a:pPr>
            <a:r>
              <a:rPr lang="es-ES" altLang="es-ES" sz="2000" b="1" dirty="0" smtClean="0">
                <a:solidFill>
                  <a:srgbClr val="002060"/>
                </a:solidFill>
              </a:rPr>
              <a:t>Verificar </a:t>
            </a:r>
            <a:r>
              <a:rPr lang="es-ES" altLang="es-ES" sz="2000" b="1" dirty="0">
                <a:solidFill>
                  <a:srgbClr val="002060"/>
                </a:solidFill>
              </a:rPr>
              <a:t>que están preparadas para recoger:</a:t>
            </a:r>
          </a:p>
          <a:p>
            <a:pPr marL="823913" lvl="3" indent="-285750">
              <a:buSzPct val="120000"/>
              <a:buFont typeface="Wingdings" panose="05000000000000000000" pitchFamily="2" charset="2"/>
              <a:buChar char="Ø"/>
            </a:pPr>
            <a:r>
              <a:rPr lang="es-ES" altLang="es-ES" dirty="0" smtClean="0">
                <a:solidFill>
                  <a:srgbClr val="002060"/>
                </a:solidFill>
              </a:rPr>
              <a:t>El </a:t>
            </a:r>
            <a:r>
              <a:rPr lang="es-ES" altLang="es-ES" dirty="0">
                <a:solidFill>
                  <a:srgbClr val="002060"/>
                </a:solidFill>
              </a:rPr>
              <a:t>resultado final de todas las comprobaciones.</a:t>
            </a:r>
          </a:p>
          <a:p>
            <a:pPr marL="823913" lvl="3" indent="-285750">
              <a:buSzPct val="120000"/>
              <a:buFont typeface="Wingdings" panose="05000000000000000000" pitchFamily="2" charset="2"/>
              <a:buChar char="Ø"/>
            </a:pPr>
            <a:r>
              <a:rPr lang="es-ES" altLang="es-ES" dirty="0">
                <a:solidFill>
                  <a:srgbClr val="002060"/>
                </a:solidFill>
              </a:rPr>
              <a:t>La identificación de la persona que los realiza y la fecha de realización.</a:t>
            </a:r>
          </a:p>
          <a:p>
            <a:pPr marL="823913" lvl="3" indent="-285750">
              <a:buSzPct val="120000"/>
              <a:buFont typeface="Wingdings" panose="05000000000000000000" pitchFamily="2" charset="2"/>
              <a:buChar char="Ø"/>
            </a:pPr>
            <a:r>
              <a:rPr lang="es-ES_tradnl" altLang="es-ES" dirty="0">
                <a:solidFill>
                  <a:srgbClr val="002060"/>
                </a:solidFill>
              </a:rPr>
              <a:t>La</a:t>
            </a:r>
            <a:r>
              <a:rPr lang="es-ES" altLang="es-ES" dirty="0">
                <a:solidFill>
                  <a:srgbClr val="002060"/>
                </a:solidFill>
              </a:rPr>
              <a:t> supervisión de las mismas. </a:t>
            </a:r>
          </a:p>
        </p:txBody>
      </p:sp>
    </p:spTree>
    <p:extLst>
      <p:ext uri="{BB962C8B-B14F-4D97-AF65-F5344CB8AC3E}">
        <p14:creationId xmlns:p14="http://schemas.microsoft.com/office/powerpoint/2010/main" val="956402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964729"/>
            <a:ext cx="7992120" cy="4272559"/>
          </a:xfrm>
        </p:spPr>
        <p:txBody>
          <a:bodyPr/>
          <a:lstStyle/>
          <a:p>
            <a:pPr marL="0" indent="0" algn="ctr">
              <a:lnSpc>
                <a:spcPct val="80000"/>
              </a:lnSpc>
              <a:spcAft>
                <a:spcPts val="600"/>
              </a:spcAft>
              <a:buFontTx/>
              <a:buNone/>
            </a:pPr>
            <a:r>
              <a:rPr lang="es-ES" altLang="es-ES" sz="2400" b="1" dirty="0"/>
              <a:t>Objetivo nº 3: Sobre el procedimiento empleado </a:t>
            </a:r>
            <a:r>
              <a:rPr lang="es-ES" altLang="es-ES" sz="1400" dirty="0" smtClean="0"/>
              <a:t> </a:t>
            </a:r>
            <a:endParaRPr lang="es-ES" altLang="es-ES" sz="1400" dirty="0"/>
          </a:p>
          <a:p>
            <a:pPr marL="0" indent="0">
              <a:lnSpc>
                <a:spcPct val="80000"/>
              </a:lnSpc>
              <a:spcAft>
                <a:spcPts val="600"/>
              </a:spcAft>
            </a:pPr>
            <a:r>
              <a:rPr lang="es-ES" altLang="es-ES" sz="2400" b="1" dirty="0" smtClean="0"/>
              <a:t>3.1 </a:t>
            </a:r>
            <a:r>
              <a:rPr lang="es-ES" altLang="es-ES" sz="2400" b="1" dirty="0"/>
              <a:t>Sobre la recepción de la solicitudes y documentación aneja</a:t>
            </a:r>
            <a:r>
              <a:rPr lang="es-ES" altLang="es-ES" sz="2400" b="1" dirty="0" smtClean="0"/>
              <a:t>:</a:t>
            </a:r>
            <a:endParaRPr lang="es-ES" altLang="es-ES" sz="2400" b="1" dirty="0"/>
          </a:p>
          <a:p>
            <a:pPr marL="285750" indent="-285750" algn="just">
              <a:lnSpc>
                <a:spcPct val="80000"/>
              </a:lnSpc>
              <a:spcAft>
                <a:spcPts val="600"/>
              </a:spcAft>
              <a:buClr>
                <a:srgbClr val="002060"/>
              </a:buClr>
              <a:buFont typeface="Wingdings" panose="05000000000000000000" pitchFamily="2" charset="2"/>
              <a:buChar char="ü"/>
            </a:pPr>
            <a:r>
              <a:rPr lang="es-ES" altLang="es-ES" sz="1800" dirty="0" smtClean="0">
                <a:solidFill>
                  <a:srgbClr val="002060"/>
                </a:solidFill>
                <a:latin typeface="Arial" panose="020B0604020202020204" pitchFamily="34" charset="0"/>
              </a:rPr>
              <a:t>Verificar </a:t>
            </a:r>
            <a:r>
              <a:rPr lang="es-ES" altLang="es-ES" sz="1800" dirty="0">
                <a:solidFill>
                  <a:srgbClr val="002060"/>
                </a:solidFill>
                <a:latin typeface="Arial" panose="020B0604020202020204" pitchFamily="34" charset="0"/>
              </a:rPr>
              <a:t>que la Unidad comprueba que </a:t>
            </a:r>
            <a:r>
              <a:rPr lang="es-ES" altLang="es-ES" sz="1800" b="1" dirty="0">
                <a:solidFill>
                  <a:srgbClr val="002060"/>
                </a:solidFill>
                <a:latin typeface="Arial" panose="020B0604020202020204" pitchFamily="34" charset="0"/>
              </a:rPr>
              <a:t>las solicitudes están registradas </a:t>
            </a:r>
            <a:r>
              <a:rPr lang="es-ES" altLang="es-ES" sz="1800" dirty="0">
                <a:solidFill>
                  <a:srgbClr val="002060"/>
                </a:solidFill>
                <a:latin typeface="Arial" panose="020B0604020202020204" pitchFamily="34" charset="0"/>
              </a:rPr>
              <a:t>en cualquiera de las formas previstas en </a:t>
            </a:r>
            <a:r>
              <a:rPr lang="es-ES" altLang="es-ES" sz="1800" dirty="0" smtClean="0">
                <a:solidFill>
                  <a:srgbClr val="002060"/>
                </a:solidFill>
                <a:latin typeface="Arial" panose="020B0604020202020204" pitchFamily="34" charset="0"/>
              </a:rPr>
              <a:t>la </a:t>
            </a:r>
            <a:r>
              <a:rPr lang="es-ES" altLang="es-ES" sz="1800" dirty="0">
                <a:solidFill>
                  <a:srgbClr val="002060"/>
                </a:solidFill>
                <a:latin typeface="Arial" panose="020B0604020202020204" pitchFamily="34" charset="0"/>
              </a:rPr>
              <a:t>Ley </a:t>
            </a:r>
            <a:r>
              <a:rPr lang="es-ES" altLang="es-ES" sz="1800" dirty="0" smtClean="0">
                <a:solidFill>
                  <a:srgbClr val="002060"/>
                </a:solidFill>
                <a:latin typeface="Arial" panose="020B0604020202020204" pitchFamily="34" charset="0"/>
              </a:rPr>
              <a:t>39/2015 </a:t>
            </a:r>
            <a:r>
              <a:rPr lang="es-ES" altLang="es-ES" sz="1800" dirty="0">
                <a:solidFill>
                  <a:srgbClr val="002060"/>
                </a:solidFill>
                <a:latin typeface="Arial" panose="020B0604020202020204" pitchFamily="34" charset="0"/>
              </a:rPr>
              <a:t>y qué se hace en caso contrario. (En el Registro del </a:t>
            </a:r>
            <a:r>
              <a:rPr lang="es-ES" altLang="es-ES" sz="1800" dirty="0" smtClean="0">
                <a:solidFill>
                  <a:srgbClr val="002060"/>
                </a:solidFill>
                <a:latin typeface="Arial" panose="020B0604020202020204" pitchFamily="34" charset="0"/>
              </a:rPr>
              <a:t>Ministerio, </a:t>
            </a:r>
            <a:r>
              <a:rPr lang="es-ES" altLang="es-ES" sz="1800" dirty="0">
                <a:solidFill>
                  <a:srgbClr val="002060"/>
                </a:solidFill>
                <a:latin typeface="Arial" panose="020B0604020202020204" pitchFamily="34" charset="0"/>
              </a:rPr>
              <a:t>Registro General del FEGA</a:t>
            </a:r>
            <a:r>
              <a:rPr lang="es-ES" altLang="es-ES" sz="1800" dirty="0" smtClean="0">
                <a:solidFill>
                  <a:srgbClr val="002060"/>
                </a:solidFill>
                <a:latin typeface="Arial" panose="020B0604020202020204" pitchFamily="34" charset="0"/>
              </a:rPr>
              <a:t>). Y </a:t>
            </a:r>
            <a:r>
              <a:rPr lang="es-ES" altLang="es-ES" sz="1800" dirty="0">
                <a:solidFill>
                  <a:srgbClr val="002060"/>
                </a:solidFill>
                <a:latin typeface="Arial" panose="020B0604020202020204" pitchFamily="34" charset="0"/>
              </a:rPr>
              <a:t>que se evidencia la comprobación, en su caso, tal y como dice el Manual en la lista de </a:t>
            </a:r>
            <a:r>
              <a:rPr lang="es-ES" altLang="es-ES" sz="1800" dirty="0" smtClean="0">
                <a:solidFill>
                  <a:srgbClr val="002060"/>
                </a:solidFill>
                <a:latin typeface="Arial" panose="020B0604020202020204" pitchFamily="34" charset="0"/>
              </a:rPr>
              <a:t>control.</a:t>
            </a:r>
          </a:p>
          <a:p>
            <a:pPr marL="285750" indent="-285750" algn="just">
              <a:lnSpc>
                <a:spcPct val="80000"/>
              </a:lnSpc>
              <a:buClr>
                <a:srgbClr val="002060"/>
              </a:buClr>
              <a:buFont typeface="Wingdings" panose="05000000000000000000" pitchFamily="2" charset="2"/>
              <a:buChar char="ü"/>
            </a:pPr>
            <a:endParaRPr lang="es-ES" altLang="es-ES" sz="1800" dirty="0" smtClean="0">
              <a:solidFill>
                <a:srgbClr val="002060"/>
              </a:solidFill>
              <a:latin typeface="Arial" panose="020B0604020202020204" pitchFamily="34" charset="0"/>
            </a:endParaRPr>
          </a:p>
          <a:p>
            <a:pPr marL="285750" indent="-285750" algn="just">
              <a:lnSpc>
                <a:spcPct val="80000"/>
              </a:lnSpc>
              <a:buClr>
                <a:srgbClr val="002060"/>
              </a:buClr>
              <a:buFont typeface="Wingdings" panose="05000000000000000000" pitchFamily="2" charset="2"/>
              <a:buChar char="ü"/>
            </a:pPr>
            <a:r>
              <a:rPr lang="es-ES" altLang="es-ES" sz="1800" dirty="0" smtClean="0">
                <a:solidFill>
                  <a:srgbClr val="002060"/>
                </a:solidFill>
                <a:latin typeface="Arial" panose="020B0604020202020204" pitchFamily="34" charset="0"/>
              </a:rPr>
              <a:t>Verificar </a:t>
            </a:r>
            <a:r>
              <a:rPr lang="es-ES" altLang="es-ES" sz="1800" dirty="0">
                <a:solidFill>
                  <a:srgbClr val="002060"/>
                </a:solidFill>
                <a:latin typeface="Arial" panose="020B0604020202020204" pitchFamily="34" charset="0"/>
              </a:rPr>
              <a:t>que queda </a:t>
            </a:r>
            <a:r>
              <a:rPr lang="es-ES" altLang="es-ES" sz="1800" b="1" dirty="0">
                <a:solidFill>
                  <a:srgbClr val="002060"/>
                </a:solidFill>
                <a:latin typeface="Arial" panose="020B0604020202020204" pitchFamily="34" charset="0"/>
              </a:rPr>
              <a:t>constancia de la recepción </a:t>
            </a:r>
            <a:r>
              <a:rPr lang="es-ES" altLang="es-ES" sz="1800" dirty="0">
                <a:solidFill>
                  <a:srgbClr val="002060"/>
                </a:solidFill>
                <a:latin typeface="Arial" panose="020B0604020202020204" pitchFamily="34" charset="0"/>
              </a:rPr>
              <a:t>en la Unidad (Secretaría) , que queda constancia de la entrega al </a:t>
            </a:r>
            <a:r>
              <a:rPr lang="es-ES" altLang="es-ES" sz="1800" dirty="0" smtClean="0">
                <a:solidFill>
                  <a:srgbClr val="002060"/>
                </a:solidFill>
                <a:latin typeface="Arial" panose="020B0604020202020204" pitchFamily="34" charset="0"/>
              </a:rPr>
              <a:t>gestor.</a:t>
            </a:r>
          </a:p>
          <a:p>
            <a:pPr marL="285750" indent="-285750" algn="just">
              <a:lnSpc>
                <a:spcPct val="80000"/>
              </a:lnSpc>
              <a:buClr>
                <a:srgbClr val="002060"/>
              </a:buClr>
              <a:buFont typeface="Wingdings" panose="05000000000000000000" pitchFamily="2" charset="2"/>
              <a:buChar char="ü"/>
            </a:pPr>
            <a:endParaRPr lang="es-ES" altLang="es-ES" sz="1800" dirty="0">
              <a:solidFill>
                <a:srgbClr val="002060"/>
              </a:solidFill>
              <a:latin typeface="Arial" panose="020B0604020202020204" pitchFamily="34" charset="0"/>
            </a:endParaRPr>
          </a:p>
          <a:p>
            <a:pPr marL="285750" indent="-285750" algn="just">
              <a:lnSpc>
                <a:spcPct val="80000"/>
              </a:lnSpc>
              <a:buClr>
                <a:srgbClr val="002060"/>
              </a:buClr>
              <a:buFont typeface="Wingdings" panose="05000000000000000000" pitchFamily="2" charset="2"/>
              <a:buChar char="ü"/>
            </a:pPr>
            <a:r>
              <a:rPr lang="es-ES" altLang="es-ES" sz="1800" dirty="0" smtClean="0">
                <a:solidFill>
                  <a:srgbClr val="002060"/>
                </a:solidFill>
                <a:latin typeface="Arial" panose="020B0604020202020204" pitchFamily="34" charset="0"/>
              </a:rPr>
              <a:t>Verificar </a:t>
            </a:r>
            <a:r>
              <a:rPr lang="es-ES" altLang="es-ES" sz="1800" dirty="0">
                <a:solidFill>
                  <a:srgbClr val="002060"/>
                </a:solidFill>
                <a:latin typeface="Arial" panose="020B0604020202020204" pitchFamily="34" charset="0"/>
              </a:rPr>
              <a:t>que la Unidad controla </a:t>
            </a:r>
            <a:r>
              <a:rPr lang="es-ES" altLang="es-ES" sz="1800" b="1" dirty="0">
                <a:solidFill>
                  <a:srgbClr val="002060"/>
                </a:solidFill>
                <a:latin typeface="Arial" panose="020B0604020202020204" pitchFamily="34" charset="0"/>
              </a:rPr>
              <a:t>el tiempo que transcurre desde el registro de la solicitud en llegar la solicitud al gestor </a:t>
            </a:r>
            <a:r>
              <a:rPr lang="es-ES" altLang="es-ES" sz="1800" dirty="0">
                <a:solidFill>
                  <a:srgbClr val="002060"/>
                </a:solidFill>
                <a:latin typeface="Arial" panose="020B0604020202020204" pitchFamily="34" charset="0"/>
              </a:rPr>
              <a:t>y el tiempo que tarda el gestor en tramitarla. Y que queda evidencia del control.</a:t>
            </a:r>
          </a:p>
          <a:p>
            <a:pPr marL="0" indent="0">
              <a:lnSpc>
                <a:spcPct val="80000"/>
              </a:lnSpc>
              <a:buFontTx/>
              <a:buNone/>
            </a:pPr>
            <a:endParaRPr lang="es-ES" altLang="es-ES" sz="2000" b="1" dirty="0">
              <a:solidFill>
                <a:srgbClr val="002060"/>
              </a:solidFill>
              <a:latin typeface="Arial" panose="020B0604020202020204" pitchFamily="34" charset="0"/>
            </a:endParaRPr>
          </a:p>
          <a:p>
            <a:pPr algn="ctr"/>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Título 1"/>
          <p:cNvSpPr>
            <a:spLocks noGrp="1"/>
          </p:cNvSpPr>
          <p:nvPr>
            <p:ph type="title"/>
          </p:nvPr>
        </p:nvSpPr>
        <p:spPr>
          <a:xfrm>
            <a:off x="611560" y="383343"/>
            <a:ext cx="8229600" cy="1143000"/>
          </a:xfrm>
        </p:spPr>
        <p:txBody>
          <a:bodyPr/>
          <a:lstStyle/>
          <a:p>
            <a:r>
              <a:rPr lang="es-ES" sz="2400" u="sng" dirty="0" smtClean="0"/>
              <a:t>Diseño de pruebas </a:t>
            </a:r>
            <a:r>
              <a:rPr lang="es-ES" sz="2400" dirty="0" smtClean="0"/>
              <a:t>y ejecución pruebas</a:t>
            </a:r>
            <a:endParaRPr lang="es-ES" sz="2400" dirty="0"/>
          </a:p>
        </p:txBody>
      </p:sp>
      <p:sp>
        <p:nvSpPr>
          <p:cNvPr id="6" name="Rectángulo 5"/>
          <p:cNvSpPr/>
          <p:nvPr/>
        </p:nvSpPr>
        <p:spPr>
          <a:xfrm>
            <a:off x="1810220" y="1357738"/>
            <a:ext cx="5594800"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del diseño de pruebas.</a:t>
            </a:r>
          </a:p>
        </p:txBody>
      </p:sp>
    </p:spTree>
    <p:extLst>
      <p:ext uri="{BB962C8B-B14F-4D97-AF65-F5344CB8AC3E}">
        <p14:creationId xmlns:p14="http://schemas.microsoft.com/office/powerpoint/2010/main" val="95259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4166" y="1967101"/>
            <a:ext cx="7878335" cy="4272559"/>
          </a:xfrm>
        </p:spPr>
        <p:txBody>
          <a:bodyPr/>
          <a:lstStyle/>
          <a:p>
            <a:pPr marL="0" indent="0" algn="ctr">
              <a:lnSpc>
                <a:spcPct val="80000"/>
              </a:lnSpc>
              <a:spcAft>
                <a:spcPts val="1200"/>
              </a:spcAft>
              <a:buFontTx/>
              <a:buNone/>
            </a:pPr>
            <a:r>
              <a:rPr lang="es-ES" altLang="es-ES" sz="2400" b="1" dirty="0"/>
              <a:t>Objetivo nº 3: Sobre el procedimiento empleado </a:t>
            </a:r>
            <a:r>
              <a:rPr lang="es-ES" altLang="es-ES" sz="1400" dirty="0" smtClean="0"/>
              <a:t> </a:t>
            </a:r>
            <a:endParaRPr lang="es-ES" altLang="es-ES" sz="1400" dirty="0"/>
          </a:p>
          <a:p>
            <a:pPr marL="0" indent="0">
              <a:lnSpc>
                <a:spcPct val="80000"/>
              </a:lnSpc>
              <a:spcAft>
                <a:spcPts val="1200"/>
              </a:spcAft>
              <a:buFontTx/>
              <a:buNone/>
            </a:pPr>
            <a:r>
              <a:rPr lang="es-ES" altLang="es-ES" sz="2400" b="1" dirty="0" smtClean="0"/>
              <a:t>3.2 </a:t>
            </a:r>
            <a:r>
              <a:rPr lang="es-ES" altLang="es-ES" sz="2400" b="1" dirty="0"/>
              <a:t>Sobre la presentación en plazo de la solicitud y documentación </a:t>
            </a:r>
            <a:r>
              <a:rPr lang="es-ES" altLang="es-ES" sz="2400" b="1" dirty="0" smtClean="0"/>
              <a:t>preceptiva: </a:t>
            </a:r>
            <a:endParaRPr lang="es-ES" altLang="es-ES" sz="2400" b="1" dirty="0"/>
          </a:p>
          <a:p>
            <a:pPr marL="0" indent="0">
              <a:lnSpc>
                <a:spcPct val="80000"/>
              </a:lnSpc>
              <a:spcAft>
                <a:spcPts val="600"/>
              </a:spcAft>
              <a:buFontTx/>
              <a:buNone/>
            </a:pPr>
            <a:r>
              <a:rPr lang="es-ES" altLang="es-ES" sz="1800" dirty="0">
                <a:solidFill>
                  <a:srgbClr val="002060"/>
                </a:solidFill>
                <a:latin typeface="Arial" panose="020B0604020202020204" pitchFamily="34" charset="0"/>
              </a:rPr>
              <a:t>Verificar que la Unidad, previo a la tramitación de la ayuda,  controla que las solicitudes se presentan </a:t>
            </a:r>
            <a:r>
              <a:rPr lang="es-ES" altLang="es-ES" sz="1800" b="1" dirty="0">
                <a:solidFill>
                  <a:srgbClr val="002060"/>
                </a:solidFill>
                <a:latin typeface="Arial" panose="020B0604020202020204" pitchFamily="34" charset="0"/>
              </a:rPr>
              <a:t>dentro del plazo establecido </a:t>
            </a:r>
            <a:r>
              <a:rPr lang="es-ES" altLang="es-ES" sz="1800" dirty="0">
                <a:solidFill>
                  <a:srgbClr val="002060"/>
                </a:solidFill>
                <a:latin typeface="Arial" panose="020B0604020202020204" pitchFamily="34" charset="0"/>
              </a:rPr>
              <a:t>y en su caso, se </a:t>
            </a:r>
            <a:r>
              <a:rPr lang="es-ES" altLang="es-ES" sz="1800" dirty="0" smtClean="0">
                <a:solidFill>
                  <a:srgbClr val="002060"/>
                </a:solidFill>
                <a:latin typeface="Arial" panose="020B0604020202020204" pitchFamily="34" charset="0"/>
              </a:rPr>
              <a:t>rechazan.</a:t>
            </a:r>
            <a:endParaRPr lang="es-ES" altLang="es-ES" sz="1800" dirty="0"/>
          </a:p>
          <a:p>
            <a:pPr marL="0" indent="0">
              <a:lnSpc>
                <a:spcPct val="80000"/>
              </a:lnSpc>
              <a:spcAft>
                <a:spcPts val="1200"/>
              </a:spcAft>
            </a:pPr>
            <a:r>
              <a:rPr lang="es-ES" altLang="es-ES" sz="2400" b="1" dirty="0"/>
              <a:t>3.3 Sobre los aspectos formales y la cumplimentación de las solicitudes: </a:t>
            </a:r>
          </a:p>
          <a:p>
            <a:pPr marL="0" indent="0">
              <a:lnSpc>
                <a:spcPct val="80000"/>
              </a:lnSpc>
              <a:spcAft>
                <a:spcPts val="1200"/>
              </a:spcAft>
            </a:pPr>
            <a:r>
              <a:rPr lang="es-ES" altLang="es-ES" sz="1800" dirty="0">
                <a:solidFill>
                  <a:srgbClr val="002060"/>
                </a:solidFill>
                <a:latin typeface="Arial" panose="020B0604020202020204" pitchFamily="34" charset="0"/>
              </a:rPr>
              <a:t>Verificar que la Unidad comprueba  que la solicitud responde al modelo oficial, que está firmada, que están cumplimentados los datos </a:t>
            </a:r>
            <a:r>
              <a:rPr lang="es-ES" altLang="es-ES" sz="1800" b="1" i="1" dirty="0">
                <a:solidFill>
                  <a:srgbClr val="002060"/>
                </a:solidFill>
                <a:latin typeface="Arial" panose="020B0604020202020204" pitchFamily="34" charset="0"/>
              </a:rPr>
              <a:t>“formales</a:t>
            </a:r>
            <a:r>
              <a:rPr lang="es-ES" altLang="es-ES" sz="1800" dirty="0">
                <a:solidFill>
                  <a:srgbClr val="002060"/>
                </a:solidFill>
                <a:latin typeface="Arial" panose="020B0604020202020204" pitchFamily="34" charset="0"/>
              </a:rPr>
              <a:t>” del beneficiario, del NIF (7 dígitos y una letra), la c/c (20 dígitos), (..). </a:t>
            </a:r>
          </a:p>
          <a:p>
            <a:pPr marL="0" indent="0">
              <a:lnSpc>
                <a:spcPct val="80000"/>
              </a:lnSpc>
              <a:spcAft>
                <a:spcPts val="1200"/>
              </a:spcAft>
            </a:pPr>
            <a:r>
              <a:rPr lang="es-ES" altLang="es-ES" sz="1800" dirty="0">
                <a:solidFill>
                  <a:srgbClr val="002060"/>
                </a:solidFill>
                <a:latin typeface="Arial" panose="020B0604020202020204" pitchFamily="34" charset="0"/>
              </a:rPr>
              <a:t>Y, como evidencia el control, en su caso como indica el manual, en la lista de control.</a:t>
            </a:r>
          </a:p>
          <a:p>
            <a:pPr marL="0" indent="0">
              <a:lnSpc>
                <a:spcPct val="80000"/>
              </a:lnSpc>
              <a:buFontTx/>
              <a:buNone/>
            </a:pPr>
            <a:endParaRPr lang="es-ES" altLang="es-ES" sz="2000" b="1" dirty="0">
              <a:solidFill>
                <a:srgbClr val="002060"/>
              </a:solidFill>
              <a:latin typeface="Arial" panose="020B0604020202020204" pitchFamily="34" charset="0"/>
            </a:endParaRPr>
          </a:p>
          <a:p>
            <a:pPr algn="ctr"/>
            <a:endParaRPr lang="es-ES" dirty="0"/>
          </a:p>
        </p:txBody>
      </p:sp>
      <p:sp>
        <p:nvSpPr>
          <p:cNvPr id="4" name="Marcador de fecha 3"/>
          <p:cNvSpPr>
            <a:spLocks noGrp="1"/>
          </p:cNvSpPr>
          <p:nvPr>
            <p:ph type="dt" sz="half" idx="10"/>
          </p:nvPr>
        </p:nvSpPr>
        <p:spPr/>
        <p:txBody>
          <a:bodyPr/>
          <a:lstStyle/>
          <a:p>
            <a:pPr>
              <a:defRPr/>
            </a:pPr>
            <a:fld id="{1270D263-8F07-495D-B759-F3B79EF90E85}" type="datetime2">
              <a:rPr lang="es-ES" altLang="es-ES" smtClean="0"/>
              <a:pPr>
                <a:defRPr/>
              </a:pPr>
              <a:t>lunes, 23 de enero de 2017</a:t>
            </a:fld>
            <a:endParaRPr lang="es-ES" altLang="es-ES" dirty="0"/>
          </a:p>
        </p:txBody>
      </p:sp>
      <p:sp>
        <p:nvSpPr>
          <p:cNvPr id="5" name="Título 1"/>
          <p:cNvSpPr>
            <a:spLocks noGrp="1"/>
          </p:cNvSpPr>
          <p:nvPr>
            <p:ph type="title"/>
          </p:nvPr>
        </p:nvSpPr>
        <p:spPr>
          <a:xfrm>
            <a:off x="628533" y="294573"/>
            <a:ext cx="8229600" cy="1143000"/>
          </a:xfrm>
        </p:spPr>
        <p:txBody>
          <a:bodyPr/>
          <a:lstStyle/>
          <a:p>
            <a:r>
              <a:rPr lang="es-ES" sz="2400" u="sng" dirty="0" smtClean="0"/>
              <a:t>Diseño de pruebas </a:t>
            </a:r>
            <a:r>
              <a:rPr lang="es-ES" sz="2400" dirty="0" smtClean="0"/>
              <a:t>y ejecución pruebas</a:t>
            </a:r>
            <a:endParaRPr lang="es-ES" sz="2400" dirty="0"/>
          </a:p>
        </p:txBody>
      </p:sp>
      <p:sp>
        <p:nvSpPr>
          <p:cNvPr id="6" name="Rectángulo 5"/>
          <p:cNvSpPr/>
          <p:nvPr/>
        </p:nvSpPr>
        <p:spPr>
          <a:xfrm>
            <a:off x="2051720" y="1286714"/>
            <a:ext cx="5594800" cy="387798"/>
          </a:xfrm>
          <a:prstGeom prst="rect">
            <a:avLst/>
          </a:prstGeom>
        </p:spPr>
        <p:txBody>
          <a:bodyPr wrap="none">
            <a:spAutoFit/>
          </a:bodyPr>
          <a:lstStyle/>
          <a:p>
            <a:pPr marL="0" indent="0" algn="ctr">
              <a:lnSpc>
                <a:spcPct val="80000"/>
              </a:lnSpc>
            </a:pPr>
            <a:r>
              <a:rPr lang="es-ES" sz="2400" b="1" dirty="0">
                <a:solidFill>
                  <a:schemeClr val="tx2"/>
                </a:solidFill>
                <a:latin typeface="+mj-lt"/>
                <a:ea typeface="+mj-ea"/>
                <a:cs typeface="+mj-cs"/>
              </a:rPr>
              <a:t>Ejemplo del diseño de pruebas.</a:t>
            </a:r>
          </a:p>
        </p:txBody>
      </p:sp>
    </p:spTree>
    <p:extLst>
      <p:ext uri="{BB962C8B-B14F-4D97-AF65-F5344CB8AC3E}">
        <p14:creationId xmlns:p14="http://schemas.microsoft.com/office/powerpoint/2010/main" val="348063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ILLA_PRESENTACIONES_FEGA">
  <a:themeElements>
    <a:clrScheme name="PLANTILLA_PRESENTACIONES_FEGA 15">
      <a:dk1>
        <a:srgbClr val="800000"/>
      </a:dk1>
      <a:lt1>
        <a:srgbClr val="FFFFFF"/>
      </a:lt1>
      <a:dk2>
        <a:srgbClr val="008080"/>
      </a:dk2>
      <a:lt2>
        <a:srgbClr val="969696"/>
      </a:lt2>
      <a:accent1>
        <a:srgbClr val="FBDF53"/>
      </a:accent1>
      <a:accent2>
        <a:srgbClr val="FF9966"/>
      </a:accent2>
      <a:accent3>
        <a:srgbClr val="FFFFFF"/>
      </a:accent3>
      <a:accent4>
        <a:srgbClr val="6C0000"/>
      </a:accent4>
      <a:accent5>
        <a:srgbClr val="FDECB3"/>
      </a:accent5>
      <a:accent6>
        <a:srgbClr val="E78A5C"/>
      </a:accent6>
      <a:hlink>
        <a:srgbClr val="CC3300"/>
      </a:hlink>
      <a:folHlink>
        <a:srgbClr val="996600"/>
      </a:folHlink>
    </a:clrScheme>
    <a:fontScheme name="PLANTILLA_PRESENTACIONES_FEGA">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NTILLA_PRESENTACIONES_FEG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PRESENTACIONES_FEG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PRESENTACIONES_FEG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PRESENTACIONES_FEG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PRESENTACIONES_FEG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PRESENTACIONES_FEG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PRESENTACIONES_FEG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PRESENTACIONES_FEG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PRESENTACIONES_FEG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PRESENTACIONES_FEG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PRESENTACIONES_FEG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TILLA_PRESENTACIONES_FEGA 13">
        <a:dk1>
          <a:srgbClr val="000000"/>
        </a:dk1>
        <a:lt1>
          <a:srgbClr val="FFFFFF"/>
        </a:lt1>
        <a:dk2>
          <a:srgbClr val="8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4">
        <a:dk1>
          <a:srgbClr val="008080"/>
        </a:dk1>
        <a:lt1>
          <a:srgbClr val="FFFFFF"/>
        </a:lt1>
        <a:dk2>
          <a:srgbClr val="800000"/>
        </a:dk2>
        <a:lt2>
          <a:srgbClr val="969696"/>
        </a:lt2>
        <a:accent1>
          <a:srgbClr val="FBDF53"/>
        </a:accent1>
        <a:accent2>
          <a:srgbClr val="FF9966"/>
        </a:accent2>
        <a:accent3>
          <a:srgbClr val="FFFFFF"/>
        </a:accent3>
        <a:accent4>
          <a:srgbClr val="006C6C"/>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5">
        <a:dk1>
          <a:srgbClr val="800000"/>
        </a:dk1>
        <a:lt1>
          <a:srgbClr val="FFFFFF"/>
        </a:lt1>
        <a:dk2>
          <a:srgbClr val="008080"/>
        </a:dk2>
        <a:lt2>
          <a:srgbClr val="969696"/>
        </a:lt2>
        <a:accent1>
          <a:srgbClr val="FBDF53"/>
        </a:accent1>
        <a:accent2>
          <a:srgbClr val="FF9966"/>
        </a:accent2>
        <a:accent3>
          <a:srgbClr val="FFFFFF"/>
        </a:accent3>
        <a:accent4>
          <a:srgbClr val="6C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6">
        <a:dk1>
          <a:srgbClr val="FFFF00"/>
        </a:dk1>
        <a:lt1>
          <a:srgbClr val="FFFFFF"/>
        </a:lt1>
        <a:dk2>
          <a:srgbClr val="008080"/>
        </a:dk2>
        <a:lt2>
          <a:srgbClr val="969696"/>
        </a:lt2>
        <a:accent1>
          <a:srgbClr val="FBDF53"/>
        </a:accent1>
        <a:accent2>
          <a:srgbClr val="FF9966"/>
        </a:accent2>
        <a:accent3>
          <a:srgbClr val="FFFFFF"/>
        </a:accent3>
        <a:accent4>
          <a:srgbClr val="DADA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NTILLA_PRESENTACIONES_FEGA-jul14_REV1.pptx" id="{8D7A3BBE-8811-4F3C-837C-D4F7E25CF648}" vid="{FE075BD2-6C04-4B94-A3CB-CE39548EB038}"/>
    </a:ext>
  </a:extLst>
</a:theme>
</file>

<file path=ppt/theme/theme2.xml><?xml version="1.0" encoding="utf-8"?>
<a:theme xmlns:a="http://schemas.openxmlformats.org/drawingml/2006/main" name="1_PLANTILLA_PRESENTACIONES_FEGA">
  <a:themeElements>
    <a:clrScheme name="PLANTILLA_PRESENTACIONES_FEGA 15">
      <a:dk1>
        <a:srgbClr val="800000"/>
      </a:dk1>
      <a:lt1>
        <a:srgbClr val="FFFFFF"/>
      </a:lt1>
      <a:dk2>
        <a:srgbClr val="008080"/>
      </a:dk2>
      <a:lt2>
        <a:srgbClr val="969696"/>
      </a:lt2>
      <a:accent1>
        <a:srgbClr val="FBDF53"/>
      </a:accent1>
      <a:accent2>
        <a:srgbClr val="FF9966"/>
      </a:accent2>
      <a:accent3>
        <a:srgbClr val="FFFFFF"/>
      </a:accent3>
      <a:accent4>
        <a:srgbClr val="6C0000"/>
      </a:accent4>
      <a:accent5>
        <a:srgbClr val="FDECB3"/>
      </a:accent5>
      <a:accent6>
        <a:srgbClr val="E78A5C"/>
      </a:accent6>
      <a:hlink>
        <a:srgbClr val="CC3300"/>
      </a:hlink>
      <a:folHlink>
        <a:srgbClr val="996600"/>
      </a:folHlink>
    </a:clrScheme>
    <a:fontScheme name="PLANTILLA_PRESENTACIONES_FEGA">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NTILLA_PRESENTACIONES_FEG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PRESENTACIONES_FEG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PRESENTACIONES_FEG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PRESENTACIONES_FEG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PRESENTACIONES_FEG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PRESENTACIONES_FEG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PRESENTACIONES_FEG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PRESENTACIONES_FEG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PRESENTACIONES_FEG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PRESENTACIONES_FEG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PRESENTACIONES_FEG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TILLA_PRESENTACIONES_FEGA 13">
        <a:dk1>
          <a:srgbClr val="000000"/>
        </a:dk1>
        <a:lt1>
          <a:srgbClr val="FFFFFF"/>
        </a:lt1>
        <a:dk2>
          <a:srgbClr val="8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4">
        <a:dk1>
          <a:srgbClr val="008080"/>
        </a:dk1>
        <a:lt1>
          <a:srgbClr val="FFFFFF"/>
        </a:lt1>
        <a:dk2>
          <a:srgbClr val="800000"/>
        </a:dk2>
        <a:lt2>
          <a:srgbClr val="969696"/>
        </a:lt2>
        <a:accent1>
          <a:srgbClr val="FBDF53"/>
        </a:accent1>
        <a:accent2>
          <a:srgbClr val="FF9966"/>
        </a:accent2>
        <a:accent3>
          <a:srgbClr val="FFFFFF"/>
        </a:accent3>
        <a:accent4>
          <a:srgbClr val="006C6C"/>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5">
        <a:dk1>
          <a:srgbClr val="800000"/>
        </a:dk1>
        <a:lt1>
          <a:srgbClr val="FFFFFF"/>
        </a:lt1>
        <a:dk2>
          <a:srgbClr val="008080"/>
        </a:dk2>
        <a:lt2>
          <a:srgbClr val="969696"/>
        </a:lt2>
        <a:accent1>
          <a:srgbClr val="FBDF53"/>
        </a:accent1>
        <a:accent2>
          <a:srgbClr val="FF9966"/>
        </a:accent2>
        <a:accent3>
          <a:srgbClr val="FFFFFF"/>
        </a:accent3>
        <a:accent4>
          <a:srgbClr val="6C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PRESENTACIONES_FEGA 16">
        <a:dk1>
          <a:srgbClr val="FFFF00"/>
        </a:dk1>
        <a:lt1>
          <a:srgbClr val="FFFFFF"/>
        </a:lt1>
        <a:dk2>
          <a:srgbClr val="008080"/>
        </a:dk2>
        <a:lt2>
          <a:srgbClr val="969696"/>
        </a:lt2>
        <a:accent1>
          <a:srgbClr val="FBDF53"/>
        </a:accent1>
        <a:accent2>
          <a:srgbClr val="FF9966"/>
        </a:accent2>
        <a:accent3>
          <a:srgbClr val="FFFFFF"/>
        </a:accent3>
        <a:accent4>
          <a:srgbClr val="DADA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NTILLA_PRESENTACIONES_FEGA-jul14_REV1.pptx" id="{8D7A3BBE-8811-4F3C-837C-D4F7E25CF648}" vid="{0CDCB088-E072-4692-84CF-25553F135EC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PLANTILLA_PRESENTACIONES_FEGA-jul14_REV1</Template>
  <TotalTime>992</TotalTime>
  <Words>3841</Words>
  <Application>Microsoft Office PowerPoint</Application>
  <PresentationFormat>Presentación en pantalla (4:3)</PresentationFormat>
  <Paragraphs>385</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37</vt:i4>
      </vt:variant>
    </vt:vector>
  </HeadingPairs>
  <TitlesOfParts>
    <vt:vector size="44" baseType="lpstr">
      <vt:lpstr>Arial</vt:lpstr>
      <vt:lpstr>Bradley Hand ITC</vt:lpstr>
      <vt:lpstr>Verdana</vt:lpstr>
      <vt:lpstr>Wingdings</vt:lpstr>
      <vt:lpstr>Wingdings 2</vt:lpstr>
      <vt:lpstr>PLANTILLA_PRESENTACIONES_FEGA</vt:lpstr>
      <vt:lpstr>1_PLANTILLA_PRESENTACIONES_FEGA</vt:lpstr>
      <vt:lpstr>JORNADA SOBRE AUDITORÍA INTERNA  </vt:lpstr>
      <vt:lpstr>ÍNDICE</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Diseño de pruebas y ejecución pruebas</vt:lpstr>
      <vt:lpstr>Evidencia y pista de auditoría</vt:lpstr>
      <vt:lpstr>Evidencia y pista de auditoría</vt:lpstr>
      <vt:lpstr>Evidencia y pista de auditoría</vt:lpstr>
      <vt:lpstr>Evidencia y pista de auditoría</vt:lpstr>
      <vt:lpstr>Evidencia y pista de auditoría</vt:lpstr>
      <vt:lpstr>Evidencia y pista de auditoría</vt:lpstr>
      <vt:lpstr> Informes de auditoría: Recopilación e información de los resultados obtenidos</vt:lpstr>
      <vt:lpstr>  Informes de auditoría: Recopilación e información de los resultados obtenidos</vt:lpstr>
      <vt:lpstr>Informes de auditoría: Recopilación e información de los resultados obtenidos</vt:lpstr>
      <vt:lpstr>Informes de auditoría: Informe Provisional</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Llanes Ordoñez, Flor De Luna</dc:creator>
  <cp:keywords/>
  <dc:description/>
  <cp:lastModifiedBy>Llanes Ordoñez, Flor De Luna</cp:lastModifiedBy>
  <cp:revision>86</cp:revision>
  <cp:lastPrinted>2017-01-23T12:46:46Z</cp:lastPrinted>
  <dcterms:created xsi:type="dcterms:W3CDTF">2000-01-01T00:00:00Z</dcterms:created>
  <dcterms:modified xsi:type="dcterms:W3CDTF">2017-01-23T15:31:17Z</dcterms:modified>
</cp:coreProperties>
</file>