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</p:sldMasterIdLst>
  <p:notesMasterIdLst>
    <p:notesMasterId r:id="rId25"/>
  </p:notesMasterIdLst>
  <p:handoutMasterIdLst>
    <p:handoutMasterId r:id="rId26"/>
  </p:handoutMasterIdLst>
  <p:sldIdLst>
    <p:sldId id="261" r:id="rId3"/>
    <p:sldId id="257" r:id="rId4"/>
    <p:sldId id="280" r:id="rId5"/>
    <p:sldId id="273" r:id="rId6"/>
    <p:sldId id="283" r:id="rId7"/>
    <p:sldId id="275" r:id="rId8"/>
    <p:sldId id="277" r:id="rId9"/>
    <p:sldId id="258" r:id="rId10"/>
    <p:sldId id="259" r:id="rId11"/>
    <p:sldId id="263" r:id="rId12"/>
    <p:sldId id="264" r:id="rId13"/>
    <p:sldId id="267" r:id="rId14"/>
    <p:sldId id="269" r:id="rId15"/>
    <p:sldId id="268" r:id="rId16"/>
    <p:sldId id="274" r:id="rId17"/>
    <p:sldId id="272" r:id="rId18"/>
    <p:sldId id="265" r:id="rId19"/>
    <p:sldId id="271" r:id="rId20"/>
    <p:sldId id="284" r:id="rId21"/>
    <p:sldId id="282" r:id="rId22"/>
    <p:sldId id="281" r:id="rId23"/>
    <p:sldId id="262" r:id="rId24"/>
  </p:sldIdLst>
  <p:sldSz cx="9144000" cy="6858000" type="screen4x3"/>
  <p:notesSz cx="6669088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D4"/>
    <a:srgbClr val="AFDCDF"/>
    <a:srgbClr val="7CC4CA"/>
    <a:srgbClr val="800000"/>
    <a:srgbClr val="CDE9EB"/>
    <a:srgbClr val="FFFFE1"/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>
      <p:cViewPr varScale="1">
        <p:scale>
          <a:sx n="86" d="100"/>
          <a:sy n="86" d="100"/>
        </p:scale>
        <p:origin x="108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EFC8EC-4081-485E-9F71-98A6E54E7D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23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5BD847-2D25-4E92-B77F-DA399211A7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68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5BD847-2D25-4E92-B77F-DA399211A74C}" type="slidenum">
              <a:rPr lang="es-ES" altLang="es-ES" smtClean="0"/>
              <a:pPr>
                <a:defRPr/>
              </a:pPr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829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683568" y="1844824"/>
            <a:ext cx="7848872" cy="1152128"/>
          </a:xfrm>
        </p:spPr>
        <p:txBody>
          <a:bodyPr anchor="ctr" anchorCtr="0"/>
          <a:lstStyle>
            <a:lvl1pPr algn="ctr">
              <a:defRPr sz="4400">
                <a:latin typeface="+mj-lt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83568" y="2997374"/>
            <a:ext cx="7848872" cy="647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09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07EE-EAEE-400A-8437-6C59695AB2A8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81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AE7FD-1877-46CB-B159-600F56F585D4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500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7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827584" y="2156098"/>
            <a:ext cx="7848872" cy="1368152"/>
          </a:xfrm>
        </p:spPr>
        <p:txBody>
          <a:bodyPr anchor="ctr" anchorCtr="0"/>
          <a:lstStyle>
            <a:lvl1pPr algn="ctr">
              <a:defRPr sz="4400"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9" name="Título 7"/>
          <p:cNvSpPr txBox="1">
            <a:spLocks/>
          </p:cNvSpPr>
          <p:nvPr userDrawn="1"/>
        </p:nvSpPr>
        <p:spPr bwMode="auto">
          <a:xfrm>
            <a:off x="827584" y="3551103"/>
            <a:ext cx="7848872" cy="64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>
                <a:solidFill>
                  <a:schemeClr val="accent4"/>
                </a:solidFill>
              </a:rPr>
              <a:t>Subtítulo</a:t>
            </a:r>
            <a:endParaRPr lang="es-E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9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99F5-3B17-4E1C-99A9-3A3D69F95A2A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499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7B2-280F-4D0A-98F6-511F9F4C24E5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238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5EF1-84CC-4CB1-8561-16440084D432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678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B10C-2C24-4D4A-B080-7662521C7CE9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541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D545-BA77-43FD-93AA-0E47D6A82748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894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EEAD-5C04-4B57-A675-A488E7ABE794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70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BD08A-C19E-4A8D-8849-2DCAA8277C91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4959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03FB-5BE5-4F2B-8211-455435F9A8AC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437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D8DA-B088-4299-88E0-6CE61BC3A1CC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825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F5E3-B62B-417F-B937-54D7731A0833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220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98BF1-EE65-486C-B857-48E2E155E796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9587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92AF-28DD-4B3B-8C0D-85F520907427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1090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226C-C533-490D-9B3C-9BF8B1F4A380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58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EC51-ADEE-4248-8501-48FDC175DF92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93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5B8C-016D-4FAC-A57D-0F0BECDA74DD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67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C4C8-6A44-4067-B703-A0395909A777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17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45E8-BBAA-4EB2-B18B-EAE6A3DA6FD1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42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D3B5-12EC-4DA1-9C29-A8EE6C868FF4}" type="datetime2">
              <a:rPr lang="es-ES" altLang="es-ES" smtClean="0"/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55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A0A88C-83CE-4405-8B09-2EFEB2B3156A}" type="datetime2">
              <a:rPr lang="es-ES" altLang="es-ES" smtClean="0"/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88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3F9613-DDE1-4D11-841D-9E74F42D13F0}" type="datetime2">
              <a:rPr lang="es-ES" altLang="es-ES" smtClean="0"/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lapalancadelexito.com/wp-content/uploads/2013/05/Auditor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557338"/>
            <a:ext cx="2157413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388" y="4711700"/>
            <a:ext cx="7416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+mn-ea"/>
                <a:cs typeface="Aparajita" panose="020B0604020202020204" pitchFamily="34" charset="0"/>
              </a:rPr>
              <a:t>JORNADA SOBRE AUDITORÍA INTERNA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arajita" panose="020B0604020202020204" pitchFamily="34" charset="0"/>
                <a:ea typeface="+mn-ea"/>
                <a:cs typeface="Aparajita" panose="020B0604020202020204" pitchFamily="34" charset="0"/>
              </a:rPr>
              <a:t>Madrid. 24 de enero de 2017 </a:t>
            </a:r>
            <a:endParaRPr kumimoji="0" lang="es-ES_tradnl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188" y="27082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PRINCIPIOS BÁSICOS DE LA AUDITORÍA</a:t>
            </a:r>
            <a:r>
              <a:rPr kumimoji="0" lang="es-ES" alt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uhaus 93" panose="04030905020B02020C02" pitchFamily="82" charset="0"/>
                <a:ea typeface="+mj-ea"/>
                <a:cs typeface="+mj-cs"/>
              </a:rPr>
              <a:t>       </a:t>
            </a:r>
            <a:r>
              <a:rPr kumimoji="0" lang="es-ES" alt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s-ES" alt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endParaRPr kumimoji="0" lang="es-ES_tradnl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49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82888" y="836613"/>
            <a:ext cx="5986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Concepto (III):</a:t>
            </a:r>
            <a:br>
              <a:rPr kumimoji="0" lang="es-ES_tradnl" altLang="es-E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Sistemas de control interno</a:t>
            </a:r>
            <a:endParaRPr kumimoji="0" lang="es-ES" altLang="es-ES" sz="24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750" y="19494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Un sistema de control interno 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El conjunto de medidas</a:t>
            </a:r>
            <a:r>
              <a:rPr kumimoji="0" lang="es-ES_tradn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adoptadas por los gestores para garantizar que se logran de manera eficaz y eficiente los objetivos de la actividad que gestionan.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Es decir, las medidas que garantizan: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8080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Que la actividad se desarrolle de forma ordenada.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8080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8080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El cumplimiento de la normativa aplicable.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8080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8080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La fiabilidad e integridad de la información.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8080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8080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La salvaguarda y  la protección de los recursos y los activos financieros.</a:t>
            </a: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080">
                  <a:lumMod val="75000"/>
                </a:srgb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40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16238" y="260350"/>
            <a:ext cx="56991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Concepto (IV):</a:t>
            </a:r>
            <a: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Herramienta  para la toma de decisiones</a:t>
            </a:r>
            <a:endParaRPr kumimoji="0" lang="es-ES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9256" y="1594522"/>
            <a:ext cx="8229600" cy="50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Auditoría Interna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altLang="es-ES" sz="1800" b="1" i="0" u="sng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actividad control y supervisión  que ejerce una organización sobre si misma</a:t>
            </a:r>
            <a:endParaRPr kumimoji="0" lang="es-ES" altLang="es-E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1" i="0" u="sng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  </a:t>
            </a:r>
            <a:r>
              <a:rPr kumimoji="0" lang="es-ES" altLang="es-ES" sz="1800" b="1" i="0" u="sng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instrumento</a:t>
            </a: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	Crea una cultura de la 						disciplina de la organización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Revela fallos en las estructuras o vulnerabilidades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existentes en la organización.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consecuencia 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Una herramienta de la Dirección de una Organización para mejorar los procesos de gestión, de control y del propio gobierno, a través del perfeccionamiento constante de sus procedimientos.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033838" y="1916113"/>
            <a:ext cx="433387" cy="504825"/>
          </a:xfrm>
          <a:prstGeom prst="downArrow">
            <a:avLst/>
          </a:prstGeom>
          <a:solidFill>
            <a:srgbClr val="FBDF53"/>
          </a:solidFill>
          <a:ln w="12700" cap="flat" cmpd="sng" algn="ctr">
            <a:solidFill>
              <a:srgbClr val="FBDF5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echa derecha 6"/>
          <p:cNvSpPr/>
          <p:nvPr/>
        </p:nvSpPr>
        <p:spPr>
          <a:xfrm rot="1287107">
            <a:off x="1862138" y="2808288"/>
            <a:ext cx="496887" cy="242887"/>
          </a:xfrm>
          <a:prstGeom prst="rightArrow">
            <a:avLst/>
          </a:prstGeom>
          <a:solidFill>
            <a:srgbClr val="FBDF53"/>
          </a:solidFill>
          <a:ln w="12700" cap="flat" cmpd="sng" algn="ctr">
            <a:solidFill>
              <a:srgbClr val="FBDF5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Conector angular 7"/>
          <p:cNvCxnSpPr/>
          <p:nvPr/>
        </p:nvCxnSpPr>
        <p:spPr>
          <a:xfrm>
            <a:off x="4033838" y="3336925"/>
            <a:ext cx="960437" cy="409575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" name="Conector recto de flecha 8"/>
          <p:cNvCxnSpPr/>
          <p:nvPr/>
        </p:nvCxnSpPr>
        <p:spPr>
          <a:xfrm>
            <a:off x="3203575" y="3541713"/>
            <a:ext cx="0" cy="64770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74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60675" y="765175"/>
            <a:ext cx="58610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Concepto (V):</a:t>
            </a:r>
            <a: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Objetivos de la auditoría interna </a:t>
            </a:r>
            <a:endParaRPr kumimoji="0" lang="es-ES" alt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2950" y="1916113"/>
            <a:ext cx="81502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Asegurar el cumplimiento de las directrices, normas e instrucciones de la Dirección.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Procurar que se mantenga un adecuado sistema de control interno.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Procurar una adecuada utilización de los recursos y salvaguardar los activos.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Detectar posibles incidencias, fraudes e irregularidades.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Informar de ellos a la Dirección y proponer acciones para su subsanación</a:t>
            </a:r>
            <a:r>
              <a:rPr kumimoji="0" lang="es-ES_tradnl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360738" y="260350"/>
            <a:ext cx="46323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Concepto (VI):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Claves de Éxito en la Auditoría Interna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83568" y="1603941"/>
            <a:ext cx="7560840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_tradnl" altLang="es-ES" b="1" dirty="0" smtClean="0">
                <a:solidFill>
                  <a:srgbClr val="00B0F0"/>
                </a:solidFill>
                <a:latin typeface="Arial"/>
              </a:rPr>
              <a:t>¿QUÉ DEBE BUSCAR LA ORGANIZACIÓN CON EL TRABAJO DE AUDITORÍA INTERNA?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ES_tradnl" altLang="es-ES" b="1" dirty="0" smtClean="0">
              <a:solidFill>
                <a:srgbClr val="00B0F0"/>
              </a:solidFill>
              <a:latin typeface="Arial"/>
            </a:endParaRPr>
          </a:p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altLang="es-ES" b="1" dirty="0" smtClean="0">
                <a:solidFill>
                  <a:srgbClr val="FF0000"/>
                </a:solidFill>
                <a:latin typeface="Arial"/>
              </a:rPr>
              <a:t>SI SOLAMENTE ES “CUBRIR EL EXPEDIENTE”, ENTONCES DICHO TRABAJO SERÁ….</a:t>
            </a:r>
            <a:endParaRPr lang="es-ES_tradnl" altLang="es-ES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79701"/>
            <a:ext cx="5003282" cy="333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/>
          <p:cNvSpPr/>
          <p:nvPr/>
        </p:nvSpPr>
        <p:spPr>
          <a:xfrm rot="19339313">
            <a:off x="855679" y="4392425"/>
            <a:ext cx="7194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altLang="es-ES" sz="6000" b="1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PAPEL MOJADO</a:t>
            </a:r>
            <a:endParaRPr lang="es-ES_tradnl" altLang="es-ES" sz="6000" b="1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67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49263" y="712788"/>
            <a:ext cx="793115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			</a:t>
            </a:r>
            <a:r>
              <a:rPr kumimoji="0" lang="es-ES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Perfil del auditor </a:t>
            </a:r>
            <a: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/>
            </a:r>
            <a:br>
              <a:rPr kumimoji="0" lang="es-ES" altLang="es-E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" altLang="es-ES" sz="1800" b="0" i="0" u="sng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Características personales</a:t>
            </a:r>
            <a:r>
              <a:rPr kumimoji="0" lang="es-ES" altLang="es-E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     </a:t>
            </a:r>
            <a:r>
              <a:rPr kumimoji="0" lang="es-ES" altLang="es-ES" sz="18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Características profesionales</a:t>
            </a: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endParaRPr kumimoji="0" lang="es-ES" altLang="es-ES" sz="3600" b="0" i="0" u="none" strike="noStrike" kern="1200" cap="none" spc="0" normalizeH="0" baseline="0" noProof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5" name="Rectangle 90"/>
          <p:cNvSpPr txBox="1">
            <a:spLocks noChangeArrowheads="1"/>
          </p:cNvSpPr>
          <p:nvPr/>
        </p:nvSpPr>
        <p:spPr bwMode="auto">
          <a:xfrm>
            <a:off x="323850" y="1581150"/>
            <a:ext cx="40386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Mentalidad abierta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Carácter y Seguridad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Percepción y Agudeza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Análisis lógico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Astucia y ética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Capacidades de: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Comunicación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Relación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Decisión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Aptitud para trabajar en equipo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Aptitud proactiva</a:t>
            </a:r>
          </a:p>
        </p:txBody>
      </p:sp>
      <p:sp>
        <p:nvSpPr>
          <p:cNvPr id="6" name="Rectangle 91"/>
          <p:cNvSpPr>
            <a:spLocks noChangeArrowheads="1"/>
          </p:cNvSpPr>
          <p:nvPr/>
        </p:nvSpPr>
        <p:spPr bwMode="auto">
          <a:xfrm>
            <a:off x="4500563" y="1549400"/>
            <a:ext cx="439261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Cualificación y formación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Independencia y objetividad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alt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Diligencia profesional y Responsabilidad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Secreto profesional </a:t>
            </a:r>
            <a:endParaRPr kumimoji="0" lang="es-ES_tradnl" altLang="es-E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92"/>
          <p:cNvSpPr>
            <a:spLocks noChangeArrowheads="1"/>
          </p:cNvSpPr>
          <p:nvPr/>
        </p:nvSpPr>
        <p:spPr bwMode="auto">
          <a:xfrm>
            <a:off x="4284663" y="4175125"/>
            <a:ext cx="4248150" cy="2376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2800" indent="-633413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1938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2113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01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73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45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17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9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1400" b="1" i="0" u="sng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Características  que NO debe tener el auditor: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4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s-ES" alt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Irritabilidad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s-ES" alt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Vengativo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s-ES" alt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Inestabilidad emocional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s-ES" alt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Inflexible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s-ES" alt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Déspota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s-ES" altLang="es-ES" sz="14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anose="020B0604030504040204" pitchFamily="34" charset="0"/>
              </a:rPr>
              <a:t>Agresivo</a:t>
            </a: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0" lang="es-ES" altLang="es-ES" sz="1400" b="1" i="0" u="none" strike="noStrike" kern="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812800" marR="0" lvl="1" indent="-633413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300" b="0" i="0" u="none" strike="noStrike" kern="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Picture 94" descr="MC900434395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5624513"/>
            <a:ext cx="1152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5" descr="MC900299117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699000"/>
            <a:ext cx="12239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4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95738" y="722313"/>
            <a:ext cx="4464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s-ES" altLang="es-ES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2400" b="1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s-ES" altLang="es-ES" sz="2400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Tipos de Auditoria (I)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258888" y="1412875"/>
            <a:ext cx="2305050" cy="719138"/>
          </a:xfrm>
          <a:prstGeom prst="flowChartAlternateProcess">
            <a:avLst/>
          </a:prstGeom>
          <a:noFill/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200" b="0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</a:rPr>
              <a:t>Tipos de auditoria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106863" y="3357563"/>
            <a:ext cx="3311525" cy="719137"/>
          </a:xfrm>
          <a:prstGeom prst="flowChartInputOutpu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Auditorías informáticas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41675" y="4365625"/>
            <a:ext cx="3311525" cy="719138"/>
          </a:xfrm>
          <a:prstGeom prst="flowChartInputOutpu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Auditorías financieras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797550" y="1412875"/>
            <a:ext cx="3311525" cy="719138"/>
          </a:xfrm>
          <a:prstGeom prst="flowChartInputOutpu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Auditorías de gestión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970463" y="2349500"/>
            <a:ext cx="3311525" cy="719138"/>
          </a:xfrm>
          <a:prstGeom prst="flowChartInputOutpu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Auditorías de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cumplimiento</a:t>
            </a:r>
          </a:p>
        </p:txBody>
      </p:sp>
      <p:cxnSp>
        <p:nvCxnSpPr>
          <p:cNvPr id="8" name="AutoShape 8"/>
          <p:cNvCxnSpPr>
            <a:cxnSpLocks noChangeShapeType="1"/>
            <a:stCxn id="3" idx="3"/>
            <a:endCxn id="6" idx="2"/>
          </p:cNvCxnSpPr>
          <p:nvPr/>
        </p:nvCxnSpPr>
        <p:spPr bwMode="auto">
          <a:xfrm>
            <a:off x="3563938" y="1773238"/>
            <a:ext cx="2565400" cy="0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9"/>
          <p:cNvCxnSpPr>
            <a:cxnSpLocks noChangeShapeType="1"/>
            <a:stCxn id="3" idx="2"/>
            <a:endCxn id="7" idx="2"/>
          </p:cNvCxnSpPr>
          <p:nvPr/>
        </p:nvCxnSpPr>
        <p:spPr bwMode="auto">
          <a:xfrm rot="16200000" flipH="1">
            <a:off x="3567907" y="975519"/>
            <a:ext cx="577850" cy="2890837"/>
          </a:xfrm>
          <a:prstGeom prst="bentConnector2">
            <a:avLst/>
          </a:prstGeom>
          <a:noFill/>
          <a:ln w="9525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10"/>
          <p:cNvCxnSpPr>
            <a:cxnSpLocks noChangeShapeType="1"/>
            <a:stCxn id="3" idx="2"/>
            <a:endCxn id="4" idx="2"/>
          </p:cNvCxnSpPr>
          <p:nvPr/>
        </p:nvCxnSpPr>
        <p:spPr bwMode="auto">
          <a:xfrm rot="16200000" flipH="1">
            <a:off x="2632076" y="1911350"/>
            <a:ext cx="1585912" cy="2027237"/>
          </a:xfrm>
          <a:prstGeom prst="bentConnector2">
            <a:avLst/>
          </a:prstGeom>
          <a:noFill/>
          <a:ln w="9525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1"/>
          <p:cNvCxnSpPr>
            <a:cxnSpLocks noChangeShapeType="1"/>
            <a:stCxn id="3" idx="2"/>
            <a:endCxn id="5" idx="2"/>
          </p:cNvCxnSpPr>
          <p:nvPr/>
        </p:nvCxnSpPr>
        <p:spPr bwMode="auto">
          <a:xfrm rot="16200000" flipH="1">
            <a:off x="1695450" y="2847976"/>
            <a:ext cx="2593975" cy="1162050"/>
          </a:xfrm>
          <a:prstGeom prst="bentConnector2">
            <a:avLst/>
          </a:prstGeom>
          <a:noFill/>
          <a:ln w="9525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520950" y="5300663"/>
            <a:ext cx="3168650" cy="720725"/>
          </a:xfrm>
          <a:prstGeom prst="flowChartInputOutpu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Auditorías de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</a:rPr>
              <a:t>seguimiento</a:t>
            </a:r>
          </a:p>
        </p:txBody>
      </p:sp>
      <p:cxnSp>
        <p:nvCxnSpPr>
          <p:cNvPr id="13" name="AutoShape 13"/>
          <p:cNvCxnSpPr>
            <a:cxnSpLocks noChangeShapeType="1"/>
            <a:stCxn id="3" idx="2"/>
            <a:endCxn id="12" idx="2"/>
          </p:cNvCxnSpPr>
          <p:nvPr/>
        </p:nvCxnSpPr>
        <p:spPr bwMode="auto">
          <a:xfrm rot="16200000" flipH="1">
            <a:off x="860426" y="3683000"/>
            <a:ext cx="3529012" cy="427037"/>
          </a:xfrm>
          <a:prstGeom prst="bentConnector2">
            <a:avLst/>
          </a:prstGeom>
          <a:noFill/>
          <a:ln w="9525">
            <a:solidFill>
              <a:srgbClr val="8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72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3575" y="1600200"/>
            <a:ext cx="8229600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115000"/>
              <a:buFont typeface="Wingdings" panose="05000000000000000000" pitchFamily="2" charset="2"/>
              <a:buNone/>
            </a:pPr>
            <a:r>
              <a:rPr lang="es-ES" altLang="es-ES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Auditorías de gestión</a:t>
            </a:r>
          </a:p>
          <a:p>
            <a:pPr algn="just">
              <a:lnSpc>
                <a:spcPct val="80000"/>
              </a:lnSpc>
              <a:buClr>
                <a:srgbClr val="336600"/>
              </a:buClr>
              <a:buFont typeface="Wingdings" panose="05000000000000000000" pitchFamily="2" charset="2"/>
              <a:buNone/>
            </a:pPr>
            <a:r>
              <a:rPr lang="es-ES" altLang="es-ES" sz="2000" smtClean="0">
                <a:solidFill>
                  <a:srgbClr val="000000"/>
                </a:solidFill>
                <a:latin typeface="Verdana" panose="020B0604030504040204" pitchFamily="34" charset="0"/>
              </a:rPr>
              <a:t>	Auditan sistemas, métodos, procedimientos, estructuras organizativas, programas, etc., con la finalidad de asegurar una gestión económica, eficaz y eficiente, y, en definitiva, la óptima utilización de los recursos.</a:t>
            </a:r>
          </a:p>
          <a:p>
            <a:pPr algn="just">
              <a:lnSpc>
                <a:spcPct val="80000"/>
              </a:lnSpc>
              <a:buClr>
                <a:srgbClr val="336600"/>
              </a:buClr>
              <a:buFont typeface="Wingdings" panose="05000000000000000000" pitchFamily="2" charset="2"/>
              <a:buNone/>
            </a:pPr>
            <a:endParaRPr lang="es-ES" altLang="es-ES" sz="200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  <a:buSzPct val="115000"/>
              <a:buFont typeface="Wingdings" panose="05000000000000000000" pitchFamily="2" charset="2"/>
              <a:buNone/>
            </a:pPr>
            <a:r>
              <a:rPr lang="es-ES" altLang="es-ES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Auditorías de cumplimiento</a:t>
            </a:r>
          </a:p>
          <a:p>
            <a:pPr algn="just">
              <a:lnSpc>
                <a:spcPct val="80000"/>
              </a:lnSpc>
              <a:buClr>
                <a:srgbClr val="336600"/>
              </a:buClr>
              <a:buFont typeface="Wingdings" panose="05000000000000000000" pitchFamily="2" charset="2"/>
              <a:buNone/>
            </a:pPr>
            <a:r>
              <a:rPr lang="es-ES" altLang="es-ES" sz="2000" smtClean="0">
                <a:solidFill>
                  <a:srgbClr val="000000"/>
                </a:solidFill>
                <a:latin typeface="Verdana" panose="020B0604030504040204" pitchFamily="34" charset="0"/>
              </a:rPr>
              <a:t>	Verifican el cumplimiento de la legalidad de un precepto legal específico (Real Decreto, Ley,…) en la gestión económica, financiera, presupuestaria y patrimonial.</a:t>
            </a:r>
          </a:p>
          <a:p>
            <a:pPr algn="just">
              <a:lnSpc>
                <a:spcPct val="80000"/>
              </a:lnSpc>
              <a:buClr>
                <a:srgbClr val="336600"/>
              </a:buClr>
              <a:buFont typeface="Wingdings" panose="05000000000000000000" pitchFamily="2" charset="2"/>
              <a:buNone/>
            </a:pPr>
            <a:endParaRPr lang="es-ES" altLang="es-ES" sz="200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Clr>
                <a:srgbClr val="0066FF"/>
              </a:buClr>
              <a:buSzPct val="115000"/>
            </a:pPr>
            <a:r>
              <a:rPr lang="es-ES" altLang="es-ES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Auditorías informáticas</a:t>
            </a:r>
          </a:p>
          <a:p>
            <a:pPr algn="just">
              <a:lnSpc>
                <a:spcPct val="80000"/>
              </a:lnSpc>
              <a:buClr>
                <a:srgbClr val="336600"/>
              </a:buClr>
            </a:pPr>
            <a:r>
              <a:rPr lang="es-ES" altLang="es-ES" sz="2000" b="1" smtClean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s-ES" altLang="es-ES" sz="2000" smtClean="0">
                <a:solidFill>
                  <a:srgbClr val="000000"/>
                </a:solidFill>
                <a:latin typeface="Verdana" panose="020B0604030504040204" pitchFamily="34" charset="0"/>
              </a:rPr>
              <a:t>Son las que tratan de analizar la integridad, utilidad, eficiencia, fiabilidad y disponibilidad de los sistemas de información, la seguridad de los datos y sus archivos, así como el control interno de los servicios informáticos que elaboran y procesan tales datos.</a:t>
            </a:r>
          </a:p>
          <a:p>
            <a:pPr algn="just">
              <a:lnSpc>
                <a:spcPct val="80000"/>
              </a:lnSpc>
              <a:buClr>
                <a:srgbClr val="336600"/>
              </a:buClr>
              <a:buFont typeface="Wingdings" panose="05000000000000000000" pitchFamily="2" charset="2"/>
              <a:buNone/>
            </a:pPr>
            <a:endParaRPr lang="es-ES" altLang="es-ES" sz="2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19475" y="722313"/>
            <a:ext cx="5040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smtClean="0">
                <a:solidFill>
                  <a:srgbClr val="00B050"/>
                </a:solidFill>
                <a:latin typeface="Verdana" panose="020B0604030504040204" pitchFamily="34" charset="0"/>
              </a:rPr>
              <a:t>Tipos de Auditoria (II)</a:t>
            </a:r>
            <a:endParaRPr lang="es-ES" altLang="es-ES" sz="1800" b="1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22713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Auditorías financieras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Son las realizadas con el fin de asegurar el adecuado registro contable de las operaciones, el cumplimiento de los principios y normas de contabilidad generalmente aceptados, de las disposiciones legales, regulaciones contables, fiscales y financieras que son de obligado cumplimiento y lo que se persigue es la transparencia y fiabilidad de la información financiera.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Auditorías de seguimiento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Tratan de comprobar si las unidades que con anterioridad han sido objeto de otras auditorías internas han adoptado las medidas correctoras tendentes a resolver las deficiencias detectadas que fueron reflejadas en el informe definitivo.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9838" y="765175"/>
            <a:ext cx="4319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Tipos de Auditoria (III)</a:t>
            </a:r>
            <a:endParaRPr lang="es-ES" altLang="es-ES" sz="18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484784"/>
            <a:ext cx="8136904" cy="648072"/>
          </a:xfrm>
          <a:prstGeom prst="rect">
            <a:avLst/>
          </a:prstGeom>
          <a:solidFill>
            <a:srgbClr val="FBDF53"/>
          </a:solidFill>
          <a:ln w="12700" cap="flat" cmpd="sng" algn="ctr">
            <a:solidFill>
              <a:srgbClr val="FBDF5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227138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SGAIE</a:t>
            </a: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1er nivel de control: auditoría interna. Su labor debe ayudar a preparar /prevenir los hallazgos de: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Intervención General (MINHAP) 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auditorías contables a nivel de la AGE.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 typeface="Wingdings" panose="05000000000000000000" pitchFamily="2" charset="2"/>
              <a:buNone/>
              <a:tabLst/>
              <a:defRPr/>
            </a:pPr>
            <a:endParaRPr lang="es-ES" altLang="es-ES" sz="2000" dirty="0">
              <a:solidFill>
                <a:srgbClr val="000000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80000"/>
              </a:lnSpc>
              <a:buClr>
                <a:srgbClr val="0066FF"/>
              </a:buClr>
              <a:buSzPct val="115000"/>
              <a:defRPr/>
            </a:pPr>
            <a:r>
              <a:rPr lang="es-ES" altLang="es-ES" sz="2000" b="1" dirty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Tribunal de </a:t>
            </a:r>
            <a:r>
              <a:rPr lang="es-ES" altLang="es-ES" sz="2000" b="1" dirty="0" smtClean="0">
                <a:solidFill>
                  <a:srgbClr val="00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Cuentas Español</a:t>
            </a: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D.G. AGRI</a:t>
            </a: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La Comisión, a través de la Dirección H (aseguramiento y auditoría), realiza misiones de auditoría para asegurar el cumplimiento de la normativa en el gasto eficiente y organizado de sus fondos.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Tx/>
              <a:buNone/>
              <a:tabLst/>
              <a:defRPr/>
            </a:pPr>
            <a:endParaRPr kumimoji="0" lang="es-ES" alt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Tribunal de Cuentas Europeo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 Institución auditora independiente de la COM</a:t>
            </a: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Tx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Pct val="115000"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  <a:sym typeface="Wingdings" panose="05000000000000000000" pitchFamily="2" charset="2"/>
              </a:rPr>
              <a:t>Etc.</a:t>
            </a:r>
            <a:endParaRPr kumimoji="0" lang="es-ES" alt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E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7904" y="360868"/>
            <a:ext cx="43195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¿	Quiénes me pueden auditar?</a:t>
            </a:r>
            <a:endParaRPr lang="es-ES" altLang="es-ES" sz="18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636650"/>
            <a:ext cx="6767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¿…Y quién vigila al vigilante?</a:t>
            </a:r>
            <a:endParaRPr lang="es-ES" altLang="es-ES" sz="18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5616" y="1412776"/>
            <a:ext cx="7452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336600"/>
              </a:buClr>
              <a:defRPr/>
            </a:pPr>
            <a:r>
              <a:rPr lang="es-ES" altLang="es-E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PROGRAMA DE ASEGURAMIENTO DE LA CALIDAD</a:t>
            </a:r>
            <a:endParaRPr lang="es-ES" altLang="es-E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103" y="1916832"/>
            <a:ext cx="8208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trabajo del servicio </a:t>
            </a:r>
            <a:r>
              <a:rPr lang="es-ES" dirty="0"/>
              <a:t>de </a:t>
            </a:r>
            <a:r>
              <a:rPr lang="es-ES" dirty="0" smtClean="0"/>
              <a:t>auditoría </a:t>
            </a:r>
            <a:r>
              <a:rPr lang="es-ES" dirty="0"/>
              <a:t>interna se realizará de acuerdo con normas aceptadas </a:t>
            </a:r>
            <a:r>
              <a:rPr lang="es-ES" dirty="0" smtClean="0"/>
              <a:t>internacionalmente</a:t>
            </a:r>
            <a:r>
              <a:rPr lang="es-ES" dirty="0" smtClean="0">
                <a:sym typeface="Wingdings" panose="05000000000000000000" pitchFamily="2" charset="2"/>
              </a:rPr>
              <a:t> “Marco internacional para la práctica profesional de la auditoría interna” (Instituto de Auditores Internos)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s-ES" dirty="0" smtClean="0"/>
              <a:t>La propia actividad de auditoría interna también debe ser controlada, con el objetivo de ser mejorada, siguiendo ese marco normativo.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LOS AUDITORES (Y SU TRABAJO) TAMBIÉN ES AUDITADO, CON EL MISMO OBJETIVO DE SER UNA HERRAMIENTA PARA LA MEJORA CONTINUA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6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1125538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altLang="es-ES" sz="2800" smtClean="0"/>
              <a:t>Temas a tratar</a:t>
            </a:r>
            <a:endParaRPr lang="es-ES" altLang="es-ES" sz="28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7251" y="2060848"/>
            <a:ext cx="82296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altLang="es-ES" sz="2400" dirty="0" smtClean="0">
              <a:latin typeface="Verdana" panose="020B0604030504040204" pitchFamily="34" charset="0"/>
            </a:endParaRPr>
          </a:p>
          <a:p>
            <a:pPr lvl="1"/>
            <a:r>
              <a:rPr lang="es-ES" altLang="es-ES" sz="2400" dirty="0">
                <a:latin typeface="Verdana" panose="020B0604030504040204" pitchFamily="34" charset="0"/>
              </a:rPr>
              <a:t>La unidad de Auditoría Interna </a:t>
            </a:r>
          </a:p>
          <a:p>
            <a:pPr lvl="1"/>
            <a:r>
              <a:rPr lang="es-ES" altLang="es-ES" sz="2400" dirty="0" smtClean="0">
                <a:latin typeface="Verdana" panose="020B0604030504040204" pitchFamily="34" charset="0"/>
              </a:rPr>
              <a:t>Concepto de auditoría: auditoría interna vs. auditoría externa</a:t>
            </a:r>
          </a:p>
          <a:p>
            <a:pPr lvl="1"/>
            <a:r>
              <a:rPr lang="es-ES" altLang="es-ES" sz="2400" dirty="0" smtClean="0">
                <a:latin typeface="Verdana" panose="020B0604030504040204" pitchFamily="34" charset="0"/>
              </a:rPr>
              <a:t>Perfil del auditor.</a:t>
            </a:r>
          </a:p>
          <a:p>
            <a:pPr lvl="1"/>
            <a:r>
              <a:rPr lang="es-ES" altLang="es-ES" sz="2400" dirty="0" smtClean="0">
                <a:latin typeface="Verdana" panose="020B0604030504040204" pitchFamily="34" charset="0"/>
              </a:rPr>
              <a:t>Tipos de auditoría y órganos que las ejecutan.</a:t>
            </a:r>
          </a:p>
          <a:p>
            <a:pPr lvl="1"/>
            <a:r>
              <a:rPr lang="es-ES" altLang="es-ES" sz="2400" dirty="0" smtClean="0">
                <a:latin typeface="Verdana" panose="020B0604030504040204" pitchFamily="34" charset="0"/>
              </a:rPr>
              <a:t>Programa de 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10041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9632" y="636650"/>
            <a:ext cx="6767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 dirty="0" smtClean="0">
                <a:solidFill>
                  <a:srgbClr val="00B050"/>
                </a:solidFill>
                <a:latin typeface="Verdana" panose="020B0604030504040204" pitchFamily="34" charset="0"/>
              </a:rPr>
              <a:t>¿…Y quién vigila al vigilante?</a:t>
            </a:r>
            <a:endParaRPr lang="es-ES" altLang="es-ES" sz="18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82426" y="1127161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336600"/>
              </a:buClr>
              <a:defRPr/>
            </a:pPr>
            <a:r>
              <a:rPr lang="es-ES" altLang="es-E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PROGRAMA DE ASEGURAMIENTO DE LA CALIDAD</a:t>
            </a:r>
            <a:endParaRPr lang="es-ES" altLang="es-E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1494561"/>
            <a:ext cx="4336156" cy="224809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5576" y="3771502"/>
            <a:ext cx="8208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el caso de la Unidad de Auditoría Interna del FEGA se ha optado por obtener la certificación Q&amp;A (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Assessment</a:t>
            </a:r>
            <a:r>
              <a:rPr lang="es-ES" dirty="0" smtClean="0"/>
              <a:t>) otorgada por el citado Instituto. </a:t>
            </a:r>
          </a:p>
          <a:p>
            <a:endParaRPr lang="es-ES" dirty="0"/>
          </a:p>
          <a:p>
            <a:r>
              <a:rPr lang="es-ES" dirty="0" smtClean="0"/>
              <a:t>Entre otras novedades: se ha creado un Programa de Aseguramiento de la Calidad, que la unidad desarrollará por primera vez en 2017, junto a numerosos cambios en el desarrollo de la actividad (evaluaciones periódicas, reuniones iniciales y finales programadas, entrevistas de satisfacción a los auditados, etc.)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8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11413" y="1341438"/>
            <a:ext cx="44640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6000" smtClean="0">
                <a:solidFill>
                  <a:srgbClr val="FF9966"/>
                </a:solidFill>
                <a:latin typeface="Viner Hand ITC" panose="03070502030502020203" pitchFamily="66" charset="0"/>
              </a:rPr>
              <a:t>Muchas Gracias por vuestra atención</a:t>
            </a:r>
          </a:p>
        </p:txBody>
      </p:sp>
    </p:spTree>
    <p:extLst>
      <p:ext uri="{BB962C8B-B14F-4D97-AF65-F5344CB8AC3E}">
        <p14:creationId xmlns:p14="http://schemas.microsoft.com/office/powerpoint/2010/main" val="7740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5226 -0.51492 C 0.31424 -0.48856 0.17657 -0.46197 0.14775 -0.3859 C 0.1191 -0.31006 0.31129 -0.12856 0.28021 -0.05989 C 0.24896 0.00878 0.01389 0.01179 -0.03941 0.0263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667"/>
                                  </p:iterate>
                                  <p:childTnLst>
                                    <p:animScale>
                                      <p:cBhvr>
                                        <p:cTn id="9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40"/>
                            </p:stCondLst>
                            <p:childTnLst>
                              <p:par>
                                <p:cTn id="1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40"/>
                            </p:stCondLst>
                            <p:childTnLst>
                              <p:par>
                                <p:cTn id="25" presetID="34" presetClass="emph" presetSubtype="0" repeatCount="10000" fill="remove" grpId="4" nodeType="afterEffect">
                                  <p:stCondLst>
                                    <p:cond delay="46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9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475" fill="hold">
                                          <p:stCondLst>
                                            <p:cond delay="4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475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475" fill="hold">
                                          <p:stCondLst>
                                            <p:cond delay="14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23528" y="3578240"/>
            <a:ext cx="8640960" cy="3163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699792" y="699904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CONCEPTOS</a:t>
            </a:r>
            <a:r>
              <a:rPr kumimoji="0" lang="es-ES_tradnl" altLang="es-ES" sz="2400" b="1" i="0" u="none" strike="noStrike" kern="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 PREVIOS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7544" y="37890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Organismo pagado</a:t>
            </a:r>
            <a:r>
              <a:rPr lang="es-ES" sz="2400" dirty="0"/>
              <a:t>r: </a:t>
            </a:r>
            <a:r>
              <a:rPr lang="es-ES" sz="2400" dirty="0" smtClean="0"/>
              <a:t>servicio </a:t>
            </a:r>
            <a:r>
              <a:rPr lang="es-ES" sz="2400" dirty="0"/>
              <a:t>u </a:t>
            </a:r>
            <a:r>
              <a:rPr lang="es-ES" sz="2400" dirty="0" smtClean="0"/>
              <a:t>organismo autorizado </a:t>
            </a:r>
            <a:r>
              <a:rPr lang="es-ES" sz="2400" dirty="0"/>
              <a:t>para el pago de gastos con </a:t>
            </a:r>
            <a:r>
              <a:rPr lang="es-ES" sz="2400" dirty="0" smtClean="0"/>
              <a:t>cargo a fondos europeos agrícolas (como el fondo FEADER)</a:t>
            </a:r>
            <a:endParaRPr lang="es-ES" sz="2400" dirty="0"/>
          </a:p>
        </p:txBody>
      </p:sp>
      <p:sp>
        <p:nvSpPr>
          <p:cNvPr id="7" name="Rectángulo 6"/>
          <p:cNvSpPr/>
          <p:nvPr/>
        </p:nvSpPr>
        <p:spPr>
          <a:xfrm>
            <a:off x="475422" y="134599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Autoridad </a:t>
            </a:r>
            <a:r>
              <a:rPr lang="es-ES" sz="2400" b="1" dirty="0"/>
              <a:t>de </a:t>
            </a:r>
            <a:r>
              <a:rPr lang="es-ES" sz="2400" b="1" dirty="0" smtClean="0"/>
              <a:t>gestión</a:t>
            </a:r>
            <a:r>
              <a:rPr lang="es-ES" sz="2400" dirty="0" smtClean="0"/>
              <a:t>: </a:t>
            </a:r>
            <a:r>
              <a:rPr lang="es-ES" sz="2400" dirty="0"/>
              <a:t>responsable de la gestión y aplicación eficiente, eficaz y correcta del </a:t>
            </a:r>
            <a:r>
              <a:rPr lang="es-ES" sz="2400" dirty="0" smtClean="0"/>
              <a:t>programa de </a:t>
            </a:r>
            <a:r>
              <a:rPr lang="es-ES" sz="2400" dirty="0"/>
              <a:t>desarrollo rural, con una separación clara de funciones con los organismos pagadores y de certificación, designados conforme a la normativa de la Unión </a:t>
            </a:r>
            <a:r>
              <a:rPr lang="es-ES" sz="2400" dirty="0" smtClean="0"/>
              <a:t>Europea.</a:t>
            </a:r>
            <a:endParaRPr lang="es-ES" sz="24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067944" y="4989369"/>
            <a:ext cx="866775" cy="725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2976" y="5714856"/>
            <a:ext cx="74967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RESPONSABLE FINAL DE LA CORRECTA</a:t>
            </a:r>
            <a:r>
              <a:rPr kumimoji="0" lang="es-ES_tradnl" altLang="es-ES" sz="2800" b="1" i="0" u="none" strike="noStrike" kern="0" cap="none" spc="0" normalizeH="0" noProof="0" dirty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EJECUCION DE LOS PAGOS</a:t>
            </a:r>
            <a:endParaRPr kumimoji="0" lang="es-ES_tradnl" alt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" y="620688"/>
            <a:ext cx="8766201" cy="60884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28800"/>
            <a:ext cx="2065199" cy="23776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412776"/>
            <a:ext cx="2049958" cy="33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27584" y="1988840"/>
            <a:ext cx="777398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rgbClr val="800000"/>
                </a:solidFill>
                <a:latin typeface="+mn-lt"/>
                <a:ea typeface="ＭＳ Ｐゴシック" pitchFamily="-111" charset="-128"/>
                <a:cs typeface="ＭＳ Ｐゴシック" charset="0"/>
              </a:defRPr>
            </a:lvl1pPr>
            <a:lvl2pPr marL="808038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23348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1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_tradnl" altLang="es-ES" sz="2400" kern="0" dirty="0" smtClean="0">
                <a:ea typeface="ＭＳ Ｐゴシック" panose="020B0600070205080204" pitchFamily="34" charset="-128"/>
              </a:rPr>
              <a:t>Reglamento (UE) nº 907/2014 establece entre sus disposiciones para la autorización que los Organismo Pagadores deben cumplir</a:t>
            </a:r>
          </a:p>
          <a:p>
            <a:endParaRPr lang="es-ES_tradnl" altLang="es-ES" kern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057476" y="3356992"/>
            <a:ext cx="866775" cy="725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96850" y="4365104"/>
            <a:ext cx="578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CRITERIOS DE AUTORIZACIÓN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71600" y="926870"/>
            <a:ext cx="703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¿Por qué AUDITORÍA INTERNA en un OP? (I)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71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20850" y="1338263"/>
            <a:ext cx="498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CRITERIOS DE AUTORIZACIÓN</a:t>
            </a:r>
          </a:p>
        </p:txBody>
      </p:sp>
      <p:sp>
        <p:nvSpPr>
          <p:cNvPr id="3" name="AutoShape 8"/>
          <p:cNvSpPr>
            <a:spLocks/>
          </p:cNvSpPr>
          <p:nvPr/>
        </p:nvSpPr>
        <p:spPr bwMode="auto">
          <a:xfrm rot="5400000">
            <a:off x="4471988" y="-2051050"/>
            <a:ext cx="179387" cy="7916863"/>
          </a:xfrm>
          <a:prstGeom prst="rightBrace">
            <a:avLst>
              <a:gd name="adj1" fmla="val 36777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9700" y="2203450"/>
            <a:ext cx="4500563" cy="230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2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ENTORNO INTERNO</a:t>
            </a:r>
            <a:endParaRPr kumimoji="0" lang="es-ES_tradnl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Estructura organizativa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Recursos humanos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Delegación de funciones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2000" b="1" i="0" u="none" strike="noStrike" kern="0" cap="none" spc="0" normalizeH="0" baseline="0" noProof="0" smtClean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08538" y="2203450"/>
            <a:ext cx="4067175" cy="230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55600" indent="-176213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2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ACTIVIDADES CONTROL</a:t>
            </a:r>
            <a:endParaRPr kumimoji="0" lang="es-ES_tradnl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Procedimientos: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para autorizar solicitudes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de pago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contables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aplicables a los anticipos y garantías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aplicables a las deudas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que aseguren la</a:t>
            </a: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s-ES_tradnl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pista de auditoría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altLang="es-ES" sz="1600" b="1" i="0" u="none" strike="noStrike" kern="0" cap="none" spc="0" normalizeH="0" baseline="0" noProof="0" smtClean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9700" y="4657725"/>
            <a:ext cx="4500563" cy="179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55600" indent="-176213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2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INFORMACIÓN COMUNICACIÓN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600" b="1" i="0" u="none" strike="noStrike" kern="0" cap="none" spc="0" normalizeH="0" baseline="0" noProof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Comunicaciones (actual. Procedimientos por cambios normativos)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Seguridad de los sistemas de información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08538" y="4657725"/>
            <a:ext cx="4067175" cy="179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55600" indent="-176213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200" b="1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SEGUIMIENTO</a:t>
            </a:r>
            <a:endParaRPr kumimoji="0" lang="es-ES_tradnl" altLang="es-E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Seguimiento </a:t>
            </a:r>
            <a:r>
              <a:rPr kumimoji="0" lang="es-ES_tradnl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contínuo</a:t>
            </a: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: supervisión 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(elemento del control interno) 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Evaluaciones </a:t>
            </a:r>
            <a:r>
              <a:rPr kumimoji="0" lang="es-ES_tradnl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individuales</a:t>
            </a:r>
            <a:r>
              <a:rPr kumimoji="0" lang="es-ES_tradnl" altLang="es-E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355600" marR="0" lvl="1" indent="-176213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  AUDITORÍA INTERNA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71600" y="926870"/>
            <a:ext cx="703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¿Por qué AUDITORÍA INTERNA en un OP? (II)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83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1585913" y="2628900"/>
            <a:ext cx="0" cy="3467100"/>
          </a:xfrm>
          <a:prstGeom prst="line">
            <a:avLst/>
          </a:prstGeom>
          <a:noFill/>
          <a:ln w="12700" cap="sq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585913" y="6115050"/>
            <a:ext cx="6953250" cy="0"/>
          </a:xfrm>
          <a:prstGeom prst="line">
            <a:avLst/>
          </a:prstGeom>
          <a:noFill/>
          <a:ln w="12700" cap="sq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281363" y="2952750"/>
            <a:ext cx="0" cy="2533650"/>
          </a:xfrm>
          <a:prstGeom prst="line">
            <a:avLst/>
          </a:prstGeom>
          <a:noFill/>
          <a:ln w="25400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3795713" y="2876550"/>
            <a:ext cx="19050" cy="2762250"/>
          </a:xfrm>
          <a:prstGeom prst="line">
            <a:avLst/>
          </a:prstGeom>
          <a:noFill/>
          <a:ln w="25400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5400000">
            <a:off x="2417763" y="4616450"/>
            <a:ext cx="6350" cy="1701800"/>
          </a:xfrm>
          <a:prstGeom prst="line">
            <a:avLst/>
          </a:prstGeom>
          <a:noFill/>
          <a:ln w="25400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rot="5400000">
            <a:off x="4861719" y="3853657"/>
            <a:ext cx="1587" cy="2114550"/>
          </a:xfrm>
          <a:prstGeom prst="line">
            <a:avLst/>
          </a:prstGeom>
          <a:noFill/>
          <a:ln w="25400" cap="rnd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rot="5400000">
            <a:off x="4827588" y="3163888"/>
            <a:ext cx="26987" cy="2058987"/>
          </a:xfrm>
          <a:prstGeom prst="line">
            <a:avLst/>
          </a:prstGeom>
          <a:noFill/>
          <a:ln w="25400" cap="rnd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5400000">
            <a:off x="7371557" y="1710531"/>
            <a:ext cx="7938" cy="1876425"/>
          </a:xfrm>
          <a:prstGeom prst="line">
            <a:avLst/>
          </a:prstGeom>
          <a:noFill/>
          <a:ln w="25400" cap="rnd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1560" y="971883"/>
            <a:ext cx="828092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BE0E3"/>
              </a:buClr>
              <a:buSzPct val="80000"/>
              <a:buFont typeface="Monotype Sorts" charset="2"/>
              <a:buNone/>
              <a:tabLst/>
              <a:defRPr/>
            </a:pPr>
            <a:r>
              <a:rPr kumimoji="0" lang="ca-ES" alt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CONTROL Y MEJORA DE LA CALIDAD EN LA GESTIÓN</a:t>
            </a:r>
            <a:endParaRPr kumimoji="0" lang="ca-ES" altLang="es-ES" sz="24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453313" y="62865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BE0E3"/>
              </a:buClr>
              <a:buSzPct val="80000"/>
              <a:buFont typeface="Monotype Sorts" charset="2"/>
              <a:buNone/>
              <a:tabLst/>
              <a:defRPr/>
            </a:pPr>
            <a:r>
              <a:rPr kumimoji="0" lang="ca-ES" altLang="es-ES" sz="2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Tiempo</a:t>
            </a:r>
            <a:endParaRPr kumimoji="0" lang="ca-ES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1963" y="2895600"/>
            <a:ext cx="1123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BE0E3"/>
              </a:buClr>
              <a:buSzPct val="80000"/>
              <a:buFont typeface="Monotype Sorts" charset="2"/>
              <a:buNone/>
              <a:tabLst/>
              <a:defRPr/>
            </a:pPr>
            <a:r>
              <a:rPr kumimoji="0" lang="ca-ES" altLang="es-ES" sz="2000" b="0" i="0" u="none" strike="noStrike" kern="0" cap="none" spc="0" normalizeH="0" baseline="0" noProof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Calidad en la gestión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16200000">
            <a:off x="2743201" y="3178175"/>
            <a:ext cx="161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BE0E3"/>
              </a:buClr>
              <a:buSzPct val="80000"/>
              <a:buFont typeface="Monotype Sorts" charset="2"/>
              <a:buNone/>
              <a:tabLst/>
              <a:defRPr/>
            </a:pPr>
            <a:r>
              <a:rPr kumimoji="0" lang="ca-ES" altLang="es-E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Auditoría</a:t>
            </a:r>
            <a:endParaRPr kumimoji="0" lang="ca-ES" altLang="es-E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5400000">
            <a:off x="8348663" y="6019800"/>
            <a:ext cx="381000" cy="171450"/>
          </a:xfrm>
          <a:prstGeom prst="triangle">
            <a:avLst>
              <a:gd name="adj" fmla="val 50000"/>
            </a:avLst>
          </a:prstGeom>
          <a:solidFill>
            <a:srgbClr val="FFCC66"/>
          </a:solidFill>
          <a:ln w="12700" cap="sq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21564401">
            <a:off x="1395413" y="2495550"/>
            <a:ext cx="369887" cy="188913"/>
          </a:xfrm>
          <a:prstGeom prst="triangle">
            <a:avLst>
              <a:gd name="adj" fmla="val 51616"/>
            </a:avLst>
          </a:prstGeom>
          <a:solidFill>
            <a:srgbClr val="FFCC66"/>
          </a:solidFill>
          <a:ln w="12700" cap="sq">
            <a:solidFill>
              <a:srgbClr val="99663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1598613" y="2698750"/>
            <a:ext cx="6477000" cy="3409950"/>
          </a:xfrm>
          <a:prstGeom prst="line">
            <a:avLst/>
          </a:prstGeom>
          <a:noFill/>
          <a:ln w="38100">
            <a:solidFill>
              <a:srgbClr val="75AD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5400000">
            <a:off x="7379494" y="2434432"/>
            <a:ext cx="39687" cy="1892300"/>
          </a:xfrm>
          <a:prstGeom prst="line">
            <a:avLst/>
          </a:prstGeom>
          <a:noFill/>
          <a:ln w="25400" cap="rnd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6399213" y="2571750"/>
            <a:ext cx="25400" cy="2203450"/>
          </a:xfrm>
          <a:prstGeom prst="line">
            <a:avLst/>
          </a:prstGeom>
          <a:noFill/>
          <a:ln w="25400" cap="rnd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872163" y="2571750"/>
            <a:ext cx="6350" cy="1600200"/>
          </a:xfrm>
          <a:prstGeom prst="line">
            <a:avLst/>
          </a:prstGeom>
          <a:noFill/>
          <a:ln w="25400" cap="rnd">
            <a:solidFill>
              <a:srgbClr val="75AD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1643063" y="2724150"/>
            <a:ext cx="6477000" cy="3390900"/>
          </a:xfrm>
          <a:custGeom>
            <a:avLst/>
            <a:gdLst>
              <a:gd name="T0" fmla="*/ 0 w 4080"/>
              <a:gd name="T1" fmla="*/ 2147483646 h 2136"/>
              <a:gd name="T2" fmla="*/ 2147483646 w 4080"/>
              <a:gd name="T3" fmla="*/ 2147483646 h 2136"/>
              <a:gd name="T4" fmla="*/ 2147483646 w 4080"/>
              <a:gd name="T5" fmla="*/ 2147483646 h 2136"/>
              <a:gd name="T6" fmla="*/ 2147483646 w 4080"/>
              <a:gd name="T7" fmla="*/ 2147483646 h 2136"/>
              <a:gd name="T8" fmla="*/ 2147483646 w 4080"/>
              <a:gd name="T9" fmla="*/ 2147483646 h 2136"/>
              <a:gd name="T10" fmla="*/ 2147483646 w 4080"/>
              <a:gd name="T11" fmla="*/ 2147483646 h 2136"/>
              <a:gd name="T12" fmla="*/ 2147483646 w 4080"/>
              <a:gd name="T13" fmla="*/ 2147483646 h 2136"/>
              <a:gd name="T14" fmla="*/ 2147483646 w 4080"/>
              <a:gd name="T15" fmla="*/ 2147483646 h 2136"/>
              <a:gd name="T16" fmla="*/ 2147483646 w 4080"/>
              <a:gd name="T17" fmla="*/ 2147483646 h 2136"/>
              <a:gd name="T18" fmla="*/ 2147483646 w 4080"/>
              <a:gd name="T19" fmla="*/ 2147483646 h 2136"/>
              <a:gd name="T20" fmla="*/ 2147483646 w 4080"/>
              <a:gd name="T21" fmla="*/ 2147483646 h 2136"/>
              <a:gd name="T22" fmla="*/ 2147483646 w 4080"/>
              <a:gd name="T23" fmla="*/ 2147483646 h 2136"/>
              <a:gd name="T24" fmla="*/ 2147483646 w 4080"/>
              <a:gd name="T25" fmla="*/ 2147483646 h 2136"/>
              <a:gd name="T26" fmla="*/ 2147483646 w 4080"/>
              <a:gd name="T27" fmla="*/ 2147483646 h 2136"/>
              <a:gd name="T28" fmla="*/ 2147483646 w 4080"/>
              <a:gd name="T29" fmla="*/ 2147483646 h 2136"/>
              <a:gd name="T30" fmla="*/ 2147483646 w 4080"/>
              <a:gd name="T31" fmla="*/ 2147483646 h 2136"/>
              <a:gd name="T32" fmla="*/ 2147483646 w 4080"/>
              <a:gd name="T33" fmla="*/ 2147483646 h 2136"/>
              <a:gd name="T34" fmla="*/ 2147483646 w 4080"/>
              <a:gd name="T35" fmla="*/ 2147483646 h 2136"/>
              <a:gd name="T36" fmla="*/ 2147483646 w 4080"/>
              <a:gd name="T37" fmla="*/ 2147483646 h 2136"/>
              <a:gd name="T38" fmla="*/ 2147483646 w 4080"/>
              <a:gd name="T39" fmla="*/ 2147483646 h 2136"/>
              <a:gd name="T40" fmla="*/ 2147483646 w 4080"/>
              <a:gd name="T41" fmla="*/ 2147483646 h 2136"/>
              <a:gd name="T42" fmla="*/ 2147483646 w 4080"/>
              <a:gd name="T43" fmla="*/ 2147483646 h 2136"/>
              <a:gd name="T44" fmla="*/ 2147483646 w 4080"/>
              <a:gd name="T45" fmla="*/ 2147483646 h 2136"/>
              <a:gd name="T46" fmla="*/ 2147483646 w 4080"/>
              <a:gd name="T47" fmla="*/ 2147483646 h 2136"/>
              <a:gd name="T48" fmla="*/ 2147483646 w 4080"/>
              <a:gd name="T49" fmla="*/ 2147483646 h 2136"/>
              <a:gd name="T50" fmla="*/ 2147483646 w 4080"/>
              <a:gd name="T51" fmla="*/ 2147483646 h 2136"/>
              <a:gd name="T52" fmla="*/ 2147483646 w 4080"/>
              <a:gd name="T53" fmla="*/ 2147483646 h 2136"/>
              <a:gd name="T54" fmla="*/ 2147483646 w 4080"/>
              <a:gd name="T55" fmla="*/ 2147483646 h 2136"/>
              <a:gd name="T56" fmla="*/ 2147483646 w 4080"/>
              <a:gd name="T57" fmla="*/ 0 h 2136"/>
              <a:gd name="T58" fmla="*/ 2147483646 w 4080"/>
              <a:gd name="T59" fmla="*/ 2147483646 h 2136"/>
              <a:gd name="T60" fmla="*/ 2147483646 w 4080"/>
              <a:gd name="T61" fmla="*/ 2147483646 h 2136"/>
              <a:gd name="T62" fmla="*/ 2147483646 w 4080"/>
              <a:gd name="T63" fmla="*/ 2147483646 h 2136"/>
              <a:gd name="T64" fmla="*/ 2147483646 w 4080"/>
              <a:gd name="T65" fmla="*/ 0 h 2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080"/>
              <a:gd name="T100" fmla="*/ 0 h 2136"/>
              <a:gd name="T101" fmla="*/ 4080 w 4080"/>
              <a:gd name="T102" fmla="*/ 2136 h 2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080" h="2136">
                <a:moveTo>
                  <a:pt x="0" y="2124"/>
                </a:moveTo>
                <a:lnTo>
                  <a:pt x="144" y="1692"/>
                </a:lnTo>
                <a:lnTo>
                  <a:pt x="252" y="2088"/>
                </a:lnTo>
                <a:lnTo>
                  <a:pt x="396" y="1740"/>
                </a:lnTo>
                <a:lnTo>
                  <a:pt x="480" y="2136"/>
                </a:lnTo>
                <a:lnTo>
                  <a:pt x="588" y="1872"/>
                </a:lnTo>
                <a:lnTo>
                  <a:pt x="684" y="2088"/>
                </a:lnTo>
                <a:lnTo>
                  <a:pt x="792" y="1740"/>
                </a:lnTo>
                <a:lnTo>
                  <a:pt x="864" y="2088"/>
                </a:lnTo>
                <a:lnTo>
                  <a:pt x="936" y="1728"/>
                </a:lnTo>
                <a:lnTo>
                  <a:pt x="1020" y="2136"/>
                </a:lnTo>
                <a:lnTo>
                  <a:pt x="1500" y="1056"/>
                </a:lnTo>
                <a:lnTo>
                  <a:pt x="1536" y="1404"/>
                </a:lnTo>
                <a:lnTo>
                  <a:pt x="1704" y="888"/>
                </a:lnTo>
                <a:lnTo>
                  <a:pt x="1848" y="1368"/>
                </a:lnTo>
                <a:lnTo>
                  <a:pt x="1944" y="960"/>
                </a:lnTo>
                <a:lnTo>
                  <a:pt x="2040" y="1344"/>
                </a:lnTo>
                <a:lnTo>
                  <a:pt x="2112" y="1092"/>
                </a:lnTo>
                <a:lnTo>
                  <a:pt x="2220" y="1296"/>
                </a:lnTo>
                <a:lnTo>
                  <a:pt x="2352" y="924"/>
                </a:lnTo>
                <a:lnTo>
                  <a:pt x="2484" y="1368"/>
                </a:lnTo>
                <a:lnTo>
                  <a:pt x="2592" y="912"/>
                </a:lnTo>
                <a:lnTo>
                  <a:pt x="2676" y="1188"/>
                </a:lnTo>
                <a:lnTo>
                  <a:pt x="3012" y="324"/>
                </a:lnTo>
                <a:lnTo>
                  <a:pt x="3084" y="108"/>
                </a:lnTo>
                <a:lnTo>
                  <a:pt x="3180" y="408"/>
                </a:lnTo>
                <a:lnTo>
                  <a:pt x="3324" y="24"/>
                </a:lnTo>
                <a:lnTo>
                  <a:pt x="3420" y="420"/>
                </a:lnTo>
                <a:lnTo>
                  <a:pt x="3576" y="0"/>
                </a:lnTo>
                <a:lnTo>
                  <a:pt x="3684" y="444"/>
                </a:lnTo>
                <a:lnTo>
                  <a:pt x="3768" y="144"/>
                </a:lnTo>
                <a:lnTo>
                  <a:pt x="3876" y="456"/>
                </a:lnTo>
                <a:lnTo>
                  <a:pt x="4080" y="0"/>
                </a:lnTo>
              </a:path>
            </a:pathLst>
          </a:custGeom>
          <a:noFill/>
          <a:ln w="31750" cap="sq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s-ES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 rot="16200000">
            <a:off x="5378451" y="4370387"/>
            <a:ext cx="161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200">
                <a:solidFill>
                  <a:srgbClr val="8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CC0037"/>
              </a:buClr>
              <a:buFont typeface="Wingdings 2" panose="05020102010507070707" pitchFamily="18" charset="2"/>
              <a:buChar char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BE0E3"/>
              </a:buClr>
              <a:buSzPct val="80000"/>
              <a:buFont typeface="Monotype Sorts" charset="2"/>
              <a:buNone/>
              <a:tabLst/>
              <a:defRPr/>
            </a:pPr>
            <a:r>
              <a:rPr kumimoji="0" lang="ca-ES" altLang="es-E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Auditoría</a:t>
            </a:r>
            <a:endParaRPr kumimoji="0" lang="ca-ES" altLang="es-E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4988" y="1092200"/>
            <a:ext cx="78803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       </a:t>
            </a: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Concepto de auditoría: </a:t>
            </a:r>
            <a:b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s-E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auditoría interna vs. auditoría externa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4988" y="1714500"/>
            <a:ext cx="7642225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 auditoría es la verificación, evaluación y seguimiento de sistema de control interno de una organización.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kumimoji="0" lang="es-ES" altLang="es-E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 auditoría es interna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cuando la realiza la organización sobre si misma. Con personal propio o contratado. “desde dentro”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	</a:t>
            </a:r>
            <a:r>
              <a:rPr kumimoji="0" lang="es-ES" altLang="es-ES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La auditoría es externa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cuando no la realiza la organización. “desde fuera</a:t>
            </a:r>
            <a:r>
              <a:rPr kumimoji="0" lang="es-ES" alt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4" descr="Gotas de agua"/>
          <p:cNvSpPr>
            <a:spLocks noChangeArrowheads="1"/>
          </p:cNvSpPr>
          <p:nvPr/>
        </p:nvSpPr>
        <p:spPr bwMode="auto">
          <a:xfrm>
            <a:off x="3665538" y="4343400"/>
            <a:ext cx="4511675" cy="1914525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O  R  G  A  N  I  Z  A  C  I O  N</a:t>
            </a:r>
            <a:endParaRPr kumimoji="0" lang="es-ES" altLang="es-ES" sz="2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62525" y="4483100"/>
            <a:ext cx="2376488" cy="71913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</a:rPr>
              <a:t>Unidades Gestoras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rial" panose="020B0604020202020204" pitchFamily="34" charset="0"/>
              </a:rPr>
              <a:t>(Control Interno)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59363" y="5581650"/>
            <a:ext cx="2016125" cy="720725"/>
          </a:xfrm>
          <a:prstGeom prst="rect">
            <a:avLst/>
          </a:prstGeom>
          <a:noFill/>
          <a:ln w="28575" algn="ctr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1" i="0" u="none" strike="noStrike" kern="0" cap="none" spc="0" normalizeH="0" baseline="0" noProof="0" smtClean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</a:rPr>
              <a:t>Unidad de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0" cap="none" spc="0" normalizeH="0" baseline="0" noProof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</a:rPr>
              <a:t>Auditoria Interna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1" i="0" u="none" strike="noStrike" kern="0" cap="none" spc="0" normalizeH="0" baseline="0" noProof="0" smtClean="0">
              <a:ln>
                <a:noFill/>
              </a:ln>
              <a:solidFill>
                <a:srgbClr val="FF9966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 rot="16200000">
            <a:off x="6805612" y="5214938"/>
            <a:ext cx="892175" cy="374650"/>
          </a:xfrm>
          <a:prstGeom prst="bentConnector4">
            <a:avLst>
              <a:gd name="adj1" fmla="val 29894"/>
              <a:gd name="adj2" fmla="val 156778"/>
            </a:avLst>
          </a:prstGeom>
          <a:noFill/>
          <a:ln w="22225">
            <a:solidFill>
              <a:srgbClr val="CC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4"/>
          <p:cNvCxnSpPr>
            <a:cxnSpLocks noChangeShapeType="1"/>
          </p:cNvCxnSpPr>
          <p:nvPr/>
        </p:nvCxnSpPr>
        <p:spPr bwMode="auto">
          <a:xfrm rot="5400000" flipH="1">
            <a:off x="4406107" y="5276056"/>
            <a:ext cx="1136650" cy="179387"/>
          </a:xfrm>
          <a:prstGeom prst="bentConnector4">
            <a:avLst>
              <a:gd name="adj1" fmla="val -5310"/>
              <a:gd name="adj2" fmla="val 219468"/>
            </a:avLst>
          </a:prstGeom>
          <a:noFill/>
          <a:ln w="22225">
            <a:solidFill>
              <a:srgbClr val="CC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269875" y="4814888"/>
            <a:ext cx="3419475" cy="1871662"/>
          </a:xfrm>
          <a:prstGeom prst="irregularSeal1">
            <a:avLst/>
          </a:prstGeom>
          <a:solidFill>
            <a:srgbClr val="FF0000"/>
          </a:solidFill>
          <a:ln w="285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Auditoría</a:t>
            </a: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Externa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20574606">
            <a:off x="2349500" y="4394200"/>
            <a:ext cx="2303463" cy="647700"/>
          </a:xfrm>
          <a:prstGeom prst="curvedDownArrow">
            <a:avLst>
              <a:gd name="adj1" fmla="val 71127"/>
              <a:gd name="adj2" fmla="val 142255"/>
              <a:gd name="adj3" fmla="val 333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55875" y="635000"/>
            <a:ext cx="48291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Concepto (II)</a:t>
            </a:r>
            <a:endParaRPr kumimoji="0" lang="es-ES" altLang="es-ES" sz="24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628775"/>
            <a:ext cx="81470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Auditoria  Interna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evaluación y seguimiento que realiza una organización sobre sus sistemas de control interno.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36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4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4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4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4211638" y="2205038"/>
            <a:ext cx="484187" cy="762000"/>
          </a:xfrm>
          <a:prstGeom prst="downArrow">
            <a:avLst/>
          </a:prstGeom>
          <a:solidFill>
            <a:srgbClr val="FBDF53"/>
          </a:solidFill>
          <a:ln w="12700" cap="flat" cmpd="sng" algn="ctr">
            <a:solidFill>
              <a:srgbClr val="FBDF5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7088" y="5084763"/>
            <a:ext cx="7566025" cy="865187"/>
          </a:xfrm>
          <a:prstGeom prst="rect">
            <a:avLst/>
          </a:prstGeom>
          <a:solidFill>
            <a:srgbClr val="FBDF53"/>
          </a:solidFill>
          <a:ln w="12700" cap="flat" cmpd="sng" algn="ctr">
            <a:solidFill>
              <a:srgbClr val="FBDF53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Por lo tanto la auditoría interna NO es un control interno, SINO la evaluación del control interno de la actividad objeto de la auditoría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FE075BD2-6C04-4B94-A3CB-CE39548EB038}"/>
    </a:ext>
  </a:extLst>
</a:theme>
</file>

<file path=ppt/theme/theme2.xml><?xml version="1.0" encoding="utf-8"?>
<a:theme xmlns:a="http://schemas.openxmlformats.org/drawingml/2006/main" name="1_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0CDCB088-E072-4692-84CF-25553F135EC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PLANTILLA_PRESENTACIONES_FEGA-jul14_REV1</Template>
  <TotalTime>449</TotalTime>
  <Words>952</Words>
  <Application>Microsoft Office PowerPoint</Application>
  <PresentationFormat>Presentación en pantalla (4:3)</PresentationFormat>
  <Paragraphs>194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ＭＳ Ｐゴシック</vt:lpstr>
      <vt:lpstr>Aharoni</vt:lpstr>
      <vt:lpstr>Aparajita</vt:lpstr>
      <vt:lpstr>Arial</vt:lpstr>
      <vt:lpstr>Bauhaus 93</vt:lpstr>
      <vt:lpstr>Bradley Hand ITC</vt:lpstr>
      <vt:lpstr>Monotype Sorts</vt:lpstr>
      <vt:lpstr>Verdana</vt:lpstr>
      <vt:lpstr>Viner Hand ITC</vt:lpstr>
      <vt:lpstr>Wingdings</vt:lpstr>
      <vt:lpstr>PLANTILLA_PRESENTACIONES_FEGA</vt:lpstr>
      <vt:lpstr>1_PLANTILLA_PRESENTACIONES_FEGA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Gomez De Rozas, Sergio</dc:creator>
  <cp:keywords/>
  <dc:description/>
  <cp:lastModifiedBy>Gomez De Rozas, Sergio</cp:lastModifiedBy>
  <cp:revision>21</cp:revision>
  <cp:lastPrinted>2017-01-23T11:20:06Z</cp:lastPrinted>
  <dcterms:created xsi:type="dcterms:W3CDTF">2000-01-01T00:00:00Z</dcterms:created>
  <dcterms:modified xsi:type="dcterms:W3CDTF">2017-01-23T11:26:05Z</dcterms:modified>
</cp:coreProperties>
</file>